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21C5E-104B-4EED-B64C-B9BCC0A30241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E00DD-100D-4BE1-AB93-AC7109A67A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285728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La dissertation (ou Composition) en Histoire- Géographie.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1357298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C’est une des deux épreuves majeures au baccalauréat. Son objectif est triple :</a:t>
            </a:r>
          </a:p>
        </p:txBody>
      </p:sp>
      <p:sp>
        <p:nvSpPr>
          <p:cNvPr id="6" name="Rectangle 5"/>
          <p:cNvSpPr/>
          <p:nvPr/>
        </p:nvSpPr>
        <p:spPr>
          <a:xfrm>
            <a:off x="642910" y="2143116"/>
            <a:ext cx="6215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b="1" dirty="0" smtClean="0"/>
              <a:t> Observer </a:t>
            </a:r>
            <a:r>
              <a:rPr lang="fr-FR" b="1" dirty="0"/>
              <a:t>les capacités de synthèse du candidat qui doit respecter le cadre chronologique et spatial du sujet et définir les limites du sujet afin d’éviter les hors-sujets.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785786" y="3286124"/>
            <a:ext cx="6072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b="1" dirty="0" smtClean="0"/>
              <a:t> Observer </a:t>
            </a:r>
            <a:r>
              <a:rPr lang="fr-FR" b="1" dirty="0"/>
              <a:t>les capacités d’organisation des idées du candidat (d’où l’importance à accorder au choix du plan</a:t>
            </a:r>
            <a:r>
              <a:rPr lang="fr-FR" b="1" dirty="0" smtClean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4143380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b="1" dirty="0" smtClean="0"/>
              <a:t> Observer  </a:t>
            </a:r>
            <a:r>
              <a:rPr lang="fr-FR" b="1" dirty="0"/>
              <a:t>les capacités de rédaction du candidat</a:t>
            </a:r>
            <a:r>
              <a:rPr lang="fr-FR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72" y="507207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Un bon devoir est donc avant tout un travail bien délimité, bien structuré et bien rédigé.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794" y="214290"/>
            <a:ext cx="42509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 travail  préparatoire :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85720" y="928670"/>
            <a:ext cx="83582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Analyser le sujet, dégager une problématique, choisir et construire un plan.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00364" y="1857364"/>
            <a:ext cx="3541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Paris     à </a:t>
            </a:r>
            <a:r>
              <a:rPr lang="fr-FR" sz="2400" b="1" dirty="0"/>
              <a:t>la </a:t>
            </a:r>
            <a:r>
              <a:rPr lang="fr-FR" sz="2400" b="1" dirty="0" smtClean="0"/>
              <a:t>   Belle </a:t>
            </a:r>
            <a:r>
              <a:rPr lang="fr-FR" sz="2400" b="1" dirty="0"/>
              <a:t>Epoque</a:t>
            </a:r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2857488" y="1785926"/>
            <a:ext cx="1035046" cy="617539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4643438" y="1714488"/>
            <a:ext cx="1857388" cy="974729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42910" y="2500306"/>
            <a:ext cx="1727227" cy="8572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 la fois le cadre spatial et le sujet d’étude.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rot="10800000" flipV="1">
            <a:off x="2285984" y="2214554"/>
            <a:ext cx="642942" cy="428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429388" y="2285992"/>
            <a:ext cx="571504" cy="428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357950" y="2714620"/>
            <a:ext cx="2149494" cy="969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Cadre chronologique.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Début du XXème siècle (1900-1914)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285720" y="3786190"/>
            <a:ext cx="5357850" cy="26432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S’interroger sur  les aspects que couvre le mot et les éléments à développer :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ville en transformations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Capitale politique d’une République qui cherche à s’affirmer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Centre économique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Lieu de vie,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Rayonnement international (exposition(s) universelle(s), ville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Lumière, Ville de plaisir, 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Capitale culturelle 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(artistes, patrimoine, mode)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8" name="Connecteur droit avec flèche 27"/>
          <p:cNvCxnSpPr>
            <a:stCxn id="1039" idx="2"/>
          </p:cNvCxnSpPr>
          <p:nvPr/>
        </p:nvCxnSpPr>
        <p:spPr>
          <a:xfrm rot="5400000">
            <a:off x="1253312" y="3604415"/>
            <a:ext cx="500067" cy="63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040" idx="2"/>
          </p:cNvCxnSpPr>
          <p:nvPr/>
        </p:nvCxnSpPr>
        <p:spPr>
          <a:xfrm rot="5400000">
            <a:off x="7237428" y="3876675"/>
            <a:ext cx="387362" cy="317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6715140" y="4071942"/>
            <a:ext cx="214314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Chantier permanent depuis le milieu du XIXème (Haussmann)</a:t>
            </a:r>
          </a:p>
          <a:p>
            <a:r>
              <a:rPr lang="fr-FR" sz="1200" b="1" dirty="0" smtClean="0"/>
              <a:t>1900 : inauguration de la première de métro . </a:t>
            </a:r>
          </a:p>
          <a:p>
            <a:r>
              <a:rPr lang="fr-FR" sz="1200" b="1" dirty="0" smtClean="0"/>
              <a:t>1900 : Exposition universelle.</a:t>
            </a:r>
          </a:p>
          <a:p>
            <a:r>
              <a:rPr lang="fr-FR" sz="1200" b="1" dirty="0" smtClean="0"/>
              <a:t>Art déco et art nouveau</a:t>
            </a:r>
          </a:p>
          <a:p>
            <a:r>
              <a:rPr lang="fr-FR" sz="1200" b="1" dirty="0" smtClean="0"/>
              <a:t>1905: Scandale du fauvisme au Grand Palais</a:t>
            </a:r>
          </a:p>
          <a:p>
            <a:r>
              <a:rPr lang="fr-FR" sz="1200" b="1" dirty="0" smtClean="0"/>
              <a:t>1907 : Picasso peint à Paris les dames d’Avignon.</a:t>
            </a:r>
          </a:p>
          <a:p>
            <a:r>
              <a:rPr lang="fr-FR" sz="1200" b="1" dirty="0" smtClean="0"/>
              <a:t>1910 : Début du mouvement d’art abstrait (R. Delaunay)</a:t>
            </a:r>
          </a:p>
          <a:p>
            <a:endParaRPr lang="fr-FR" sz="1200" b="1" dirty="0" smtClean="0"/>
          </a:p>
          <a:p>
            <a:endParaRPr lang="fr-FR" sz="1600" b="1" dirty="0" smtClean="0"/>
          </a:p>
          <a:p>
            <a:endParaRPr lang="fr-FR" sz="1600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36" grpId="0"/>
      <p:bldP spid="14" grpId="0"/>
      <p:bldP spid="1037" grpId="0" animBg="1"/>
      <p:bldP spid="1038" grpId="0" animBg="1"/>
      <p:bldP spid="1039" grpId="0" animBg="1"/>
      <p:bldP spid="1040" grpId="0" animBg="1"/>
      <p:bldP spid="1041" grpId="0" uiExpand="1" build="allAtOnce" animBg="1"/>
      <p:bldP spid="3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71604" y="0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Choisir et construire un plan :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571480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Il existe en Histoire 2 grands types de plans :</a:t>
            </a:r>
            <a:endParaRPr lang="fr-FR" sz="1600" dirty="0" smtClean="0"/>
          </a:p>
          <a:p>
            <a:pPr>
              <a:buFont typeface="Arial" pitchFamily="34" charset="0"/>
              <a:buChar char="•"/>
            </a:pPr>
            <a:r>
              <a:rPr lang="fr-FR" sz="1600" b="1" dirty="0" smtClean="0"/>
              <a:t> Les plans chronologiques (adaptés au sujet évolutif où il est important de montrer les changements.</a:t>
            </a:r>
          </a:p>
          <a:p>
            <a:pPr>
              <a:buFont typeface="Arial" pitchFamily="34" charset="0"/>
              <a:buChar char="•"/>
            </a:pPr>
            <a:r>
              <a:rPr lang="fr-FR" sz="1600" b="1" dirty="0"/>
              <a:t> </a:t>
            </a:r>
            <a:r>
              <a:rPr lang="fr-FR" sz="1600" b="1" dirty="0" smtClean="0"/>
              <a:t>les plans thématiques adaptés au sujet plus précis qui permettent de montrer plusieurs aspects du thème abordé. En géographie le plan est toujours thématique.</a:t>
            </a:r>
            <a:endParaRPr lang="fr-FR" sz="1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785786" y="185736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Dans le sujet, paris  à la Belle Epoque, le plan doit être thématique.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86050" y="221455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Combien de parties ?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85984" y="2643182"/>
            <a:ext cx="4857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 2 à 4</a:t>
            </a:r>
            <a:endParaRPr lang="fr-FR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85720" y="3143248"/>
            <a:ext cx="3714776" cy="3441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·"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ville en transformations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·"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Capitale politique d’une République qui cherche à s’affirmer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·"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Centre économique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·"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Lieu de vie,</a:t>
            </a: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·"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Rayonnement international (exposition(s) universelle(s), ville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Lumière, Ville de plaisir,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Symbol" pitchFamily="18" charset="2"/>
              <a:buChar char="·"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Capitale culturelle 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(artistes, patrimoine, mode)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714744" y="350043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786182" y="5429264"/>
            <a:ext cx="164307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3143240" y="4714884"/>
            <a:ext cx="185738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071802" y="4572008"/>
            <a:ext cx="1928826" cy="73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4000496" y="3643314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571868" y="5929330"/>
            <a:ext cx="192882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5572132" y="321468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Les mutations de l’espace parisien.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5143504" y="4071942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Population et activités économiques de l’espace parisien.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5572132" y="5214950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 capitale culturelle et intellectuelle au rayonnement international.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786578" y="364331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Partie II</a:t>
            </a:r>
            <a:endParaRPr lang="fr-FR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7786710" y="421481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Partie I</a:t>
            </a:r>
            <a:endParaRPr lang="fr-FR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7286644" y="592933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Partie III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28926" y="35716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L’INTRODUCTION :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642910" y="92867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C’est un élément essentiel du devoir car c’est la première chose que lit le correcteur.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85720" y="1571612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Sa forme :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/>
              <a:t> l’entrée en matière </a:t>
            </a:r>
            <a:r>
              <a:rPr lang="fr-FR" dirty="0" smtClean="0"/>
              <a:t>:  Elle doit contenir une analyse du sujet, une définition du contexte politique et du cadre spatial et chronologique.</a:t>
            </a:r>
          </a:p>
          <a:p>
            <a:pPr>
              <a:buFont typeface="Arial" pitchFamily="34" charset="0"/>
              <a:buChar char="•"/>
            </a:pPr>
            <a:r>
              <a:rPr lang="fr-FR" b="1" dirty="0"/>
              <a:t> </a:t>
            </a:r>
            <a:r>
              <a:rPr lang="fr-FR" b="1" dirty="0" smtClean="0"/>
              <a:t>l’énoncé de la problématique :</a:t>
            </a:r>
          </a:p>
          <a:p>
            <a:r>
              <a:rPr lang="fr-FR" dirty="0" smtClean="0"/>
              <a:t>En quoi les transformation et le rayonnement de Paris contribue-t-il à renforcer la France et la République ?</a:t>
            </a:r>
          </a:p>
          <a:p>
            <a:r>
              <a:rPr lang="fr-FR" b="1" dirty="0"/>
              <a:t> </a:t>
            </a:r>
            <a:r>
              <a:rPr lang="fr-FR" b="1" dirty="0" smtClean="0"/>
              <a:t>L’annonce explicite du plan : </a:t>
            </a:r>
            <a:r>
              <a:rPr lang="fr-FR" dirty="0" smtClean="0"/>
              <a:t>Construire une phrase annonçant chaque partie en utilisant les mots clés.</a:t>
            </a:r>
          </a:p>
          <a:p>
            <a:r>
              <a:rPr lang="fr-FR" b="1" dirty="0" smtClean="0"/>
              <a:t>Ex : </a:t>
            </a:r>
            <a:r>
              <a:rPr lang="fr-FR" b="1" dirty="0"/>
              <a:t>A</a:t>
            </a:r>
            <a:r>
              <a:rPr lang="fr-FR" b="1" dirty="0" smtClean="0"/>
              <a:t> la belle Epoque, Paris est avant tout le cadre de vie et de travail d’une population nombreuse </a:t>
            </a:r>
            <a:r>
              <a:rPr lang="fr-FR" dirty="0" smtClean="0"/>
              <a:t>qui connaît </a:t>
            </a:r>
            <a:r>
              <a:rPr lang="fr-FR" b="1" dirty="0" smtClean="0"/>
              <a:t>un vaste mouvement de transformation et de modernisation </a:t>
            </a:r>
            <a:r>
              <a:rPr lang="fr-FR" dirty="0" smtClean="0"/>
              <a:t>contribuant à </a:t>
            </a:r>
            <a:r>
              <a:rPr lang="fr-FR" b="1" dirty="0" smtClean="0"/>
              <a:t>son rayonnement mondial en particulier dans le domaine des arts et des plaisirs.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7422" y="214291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La rédaction du développement : 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85720" y="107154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Suivre le plan annoncé et organisé sa rédaction grâce à des sous-parties 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2910" y="1428736"/>
            <a:ext cx="742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Débuter par une phrase de rappel du thème de la partie.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071538" y="1714488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Respecter la chronologie et la logique.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357290" y="207167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Faites des phrases de transition en fin de partie  et un saut de ligne au  début de la suivante.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85720" y="2786059"/>
            <a:ext cx="8286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 notre exemple : </a:t>
            </a:r>
          </a:p>
          <a:p>
            <a:pPr marL="400050" indent="-400050">
              <a:buAutoNum type="romanUcPeriod"/>
            </a:pPr>
            <a:r>
              <a:rPr lang="fr-FR" dirty="0" smtClean="0"/>
              <a:t>Paris, ville active et peuplée :</a:t>
            </a:r>
          </a:p>
          <a:p>
            <a:pPr marL="400050" indent="-400050"/>
            <a:r>
              <a:rPr lang="fr-FR" dirty="0" smtClean="0"/>
              <a:t>		1. une ville industrialisée et ouvrière</a:t>
            </a:r>
          </a:p>
          <a:p>
            <a:pPr marL="400050" indent="-400050"/>
            <a:r>
              <a:rPr lang="fr-FR" dirty="0"/>
              <a:t>	</a:t>
            </a:r>
            <a:r>
              <a:rPr lang="fr-FR" dirty="0" smtClean="0"/>
              <a:t>	2. Une capitale économique et bourgeoise</a:t>
            </a:r>
          </a:p>
          <a:p>
            <a:pPr marL="400050" indent="-400050"/>
            <a:r>
              <a:rPr lang="fr-FR" dirty="0"/>
              <a:t>	</a:t>
            </a:r>
            <a:r>
              <a:rPr lang="fr-FR" dirty="0" smtClean="0"/>
              <a:t>	3. le développement de la classe moyenne.</a:t>
            </a:r>
          </a:p>
          <a:p>
            <a:pPr marL="400050" indent="-400050"/>
            <a:r>
              <a:rPr lang="fr-FR" dirty="0" smtClean="0"/>
              <a:t>II. Modernisation et transformation :</a:t>
            </a:r>
          </a:p>
          <a:p>
            <a:pPr marL="400050" indent="-400050"/>
            <a:r>
              <a:rPr lang="fr-FR" dirty="0"/>
              <a:t>	</a:t>
            </a:r>
            <a:r>
              <a:rPr lang="fr-FR" dirty="0" smtClean="0"/>
              <a:t>	1. Une ville en perpétuelle mutation.</a:t>
            </a:r>
          </a:p>
          <a:p>
            <a:pPr marL="400050" indent="-400050"/>
            <a:r>
              <a:rPr lang="fr-FR" dirty="0"/>
              <a:t>	</a:t>
            </a:r>
            <a:r>
              <a:rPr lang="fr-FR" dirty="0" smtClean="0"/>
              <a:t>	2. le rôles des expositions universelles dans la transformation de la ville.  (architecture, laboratoire </a:t>
            </a:r>
            <a:r>
              <a:rPr lang="fr-FR" dirty="0" smtClean="0"/>
              <a:t>d’expériences artistiques, scientifiques </a:t>
            </a:r>
            <a:r>
              <a:rPr lang="fr-FR" dirty="0" smtClean="0"/>
              <a:t>et </a:t>
            </a:r>
            <a:r>
              <a:rPr lang="fr-FR" dirty="0" smtClean="0"/>
              <a:t>industrielles)</a:t>
            </a:r>
            <a:endParaRPr lang="fr-FR" dirty="0" smtClean="0"/>
          </a:p>
          <a:p>
            <a:pPr marL="400050" indent="-400050"/>
            <a:r>
              <a:rPr lang="fr-FR" dirty="0" smtClean="0"/>
              <a:t>III. Un rayonnement mondial qui renforce la République :</a:t>
            </a:r>
          </a:p>
          <a:p>
            <a:pPr marL="400050" indent="-400050"/>
            <a:r>
              <a:rPr lang="fr-FR" dirty="0"/>
              <a:t>	</a:t>
            </a:r>
            <a:r>
              <a:rPr lang="fr-FR" dirty="0" smtClean="0"/>
              <a:t>	1. Une capitale des arts et des artistes.</a:t>
            </a:r>
          </a:p>
          <a:p>
            <a:pPr marL="400050" indent="-400050"/>
            <a:r>
              <a:rPr lang="fr-FR" dirty="0"/>
              <a:t>	</a:t>
            </a:r>
            <a:r>
              <a:rPr lang="fr-FR" dirty="0" smtClean="0"/>
              <a:t>	2. Ville Lumière, capitale </a:t>
            </a:r>
            <a:r>
              <a:rPr lang="fr-FR" smtClean="0"/>
              <a:t>des </a:t>
            </a:r>
            <a:r>
              <a:rPr lang="fr-FR" smtClean="0"/>
              <a:t>plaisirs.</a:t>
            </a:r>
            <a:endParaRPr lang="fr-FR" dirty="0" smtClean="0"/>
          </a:p>
          <a:p>
            <a:pPr marL="400050" indent="-400050"/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71670" y="428604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La conclusion :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214414" y="1500174"/>
            <a:ext cx="7215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conclusion est l’aboutissement d’une démarche logique :</a:t>
            </a:r>
          </a:p>
          <a:p>
            <a:pPr lvl="1">
              <a:buFont typeface="Arial" pitchFamily="34" charset="0"/>
              <a:buChar char="•"/>
            </a:pPr>
            <a:r>
              <a:rPr lang="fr-FR" sz="2400" b="1" dirty="0" smtClean="0"/>
              <a:t>Il faut donc  dresser le bilan de votre développement en répondant à la problématique.</a:t>
            </a:r>
          </a:p>
          <a:p>
            <a:pPr lvl="1">
              <a:buFont typeface="Arial" pitchFamily="34" charset="0"/>
              <a:buChar char="•"/>
            </a:pPr>
            <a:r>
              <a:rPr lang="fr-FR" sz="2400" b="1" dirty="0"/>
              <a:t> </a:t>
            </a:r>
            <a:r>
              <a:rPr lang="fr-FR" sz="2400" b="1" dirty="0" smtClean="0"/>
              <a:t>Eventuellement, élargir le sujet ou faire apparaître les limites (chronologiquement, spatialement, autre problématique)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617</Words>
  <Application>Microsoft Office PowerPoint</Application>
  <PresentationFormat>Affichage à l'écran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16</cp:revision>
  <dcterms:created xsi:type="dcterms:W3CDTF">2009-12-04T08:12:13Z</dcterms:created>
  <dcterms:modified xsi:type="dcterms:W3CDTF">2009-12-07T07:39:20Z</dcterms:modified>
</cp:coreProperties>
</file>