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73875" cy="100615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B8BF-337B-49CF-B013-2EE137355300}" type="datetimeFigureOut">
              <a:rPr lang="fr-FR" smtClean="0"/>
              <a:t>26/08/2011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30A5-B8F0-48EA-ABA8-6BBCE0EF44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B8BF-337B-49CF-B013-2EE137355300}" type="datetimeFigureOut">
              <a:rPr lang="fr-FR" smtClean="0"/>
              <a:t>26/08/2011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30A5-B8F0-48EA-ABA8-6BBCE0EF44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B8BF-337B-49CF-B013-2EE137355300}" type="datetimeFigureOut">
              <a:rPr lang="fr-FR" smtClean="0"/>
              <a:t>26/08/2011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30A5-B8F0-48EA-ABA8-6BBCE0EF44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B8BF-337B-49CF-B013-2EE137355300}" type="datetimeFigureOut">
              <a:rPr lang="fr-FR" smtClean="0"/>
              <a:t>26/08/2011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30A5-B8F0-48EA-ABA8-6BBCE0EF44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B8BF-337B-49CF-B013-2EE137355300}" type="datetimeFigureOut">
              <a:rPr lang="fr-FR" smtClean="0"/>
              <a:t>26/08/2011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30A5-B8F0-48EA-ABA8-6BBCE0EF44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B8BF-337B-49CF-B013-2EE137355300}" type="datetimeFigureOut">
              <a:rPr lang="fr-FR" smtClean="0"/>
              <a:t>26/08/2011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30A5-B8F0-48EA-ABA8-6BBCE0EF44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B8BF-337B-49CF-B013-2EE137355300}" type="datetimeFigureOut">
              <a:rPr lang="fr-FR" smtClean="0"/>
              <a:t>26/08/2011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30A5-B8F0-48EA-ABA8-6BBCE0EF44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B8BF-337B-49CF-B013-2EE137355300}" type="datetimeFigureOut">
              <a:rPr lang="fr-FR" smtClean="0"/>
              <a:t>26/08/2011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30A5-B8F0-48EA-ABA8-6BBCE0EF44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B8BF-337B-49CF-B013-2EE137355300}" type="datetimeFigureOut">
              <a:rPr lang="fr-FR" smtClean="0"/>
              <a:t>26/08/2011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30A5-B8F0-48EA-ABA8-6BBCE0EF44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B8BF-337B-49CF-B013-2EE137355300}" type="datetimeFigureOut">
              <a:rPr lang="fr-FR" smtClean="0"/>
              <a:t>26/08/2011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30A5-B8F0-48EA-ABA8-6BBCE0EF44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B8BF-337B-49CF-B013-2EE137355300}" type="datetimeFigureOut">
              <a:rPr lang="fr-FR" smtClean="0"/>
              <a:t>26/08/2011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30A5-B8F0-48EA-ABA8-6BBCE0EF44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AB8BF-337B-49CF-B013-2EE137355300}" type="datetimeFigureOut">
              <a:rPr lang="fr-FR" smtClean="0"/>
              <a:t>26/08/2011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730A5-B8F0-48EA-ABA8-6BBCE0EF449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772400" cy="290463"/>
          </a:xfrm>
        </p:spPr>
        <p:txBody>
          <a:bodyPr>
            <a:noAutofit/>
          </a:bodyPr>
          <a:lstStyle/>
          <a:p>
            <a:r>
              <a:rPr lang="fr-FR" sz="2800" dirty="0" smtClean="0"/>
              <a:t>Schéma d’aménagement de Mantes-Université.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620688"/>
            <a:ext cx="6400800" cy="648072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Quels éléments retenir ?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51520" y="1196752"/>
            <a:ext cx="26642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La représentation de l’espace :</a:t>
            </a:r>
          </a:p>
          <a:p>
            <a:r>
              <a:rPr lang="fr-FR" dirty="0" smtClean="0"/>
              <a:t> -le Mantois</a:t>
            </a:r>
            <a:r>
              <a:rPr lang="fr-FR" dirty="0" smtClean="0"/>
              <a:t>,</a:t>
            </a:r>
          </a:p>
          <a:p>
            <a:r>
              <a:rPr lang="fr-FR" dirty="0" smtClean="0"/>
              <a:t>- l’ouest parisien et la Normandie.</a:t>
            </a:r>
          </a:p>
          <a:p>
            <a:pPr>
              <a:buFontTx/>
              <a:buChar char="-"/>
            </a:pPr>
            <a:r>
              <a:rPr lang="fr-FR" dirty="0" smtClean="0"/>
              <a:t> Le lycée et territoire de proximité de l’élève,</a:t>
            </a:r>
          </a:p>
          <a:p>
            <a:pPr>
              <a:buFontTx/>
              <a:buChar char="-"/>
            </a:pPr>
            <a:r>
              <a:rPr lang="fr-FR" dirty="0" smtClean="0"/>
              <a:t>Le projet Mantes Université, </a:t>
            </a:r>
          </a:p>
          <a:p>
            <a:pPr>
              <a:buFontTx/>
              <a:buChar char="-"/>
            </a:pPr>
            <a:r>
              <a:rPr lang="fr-FR" dirty="0" smtClean="0"/>
              <a:t>l’intégration à un projet plus vaste, OIN Seine-Aval.</a:t>
            </a: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  l’ axe principal de l’organisation régionale et des réseaux de transport.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059832" y="1268760"/>
            <a:ext cx="26642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Les enjeux du projet : </a:t>
            </a:r>
          </a:p>
          <a:p>
            <a:r>
              <a:rPr lang="fr-FR" dirty="0" smtClean="0"/>
              <a:t>- La reconversion d’un ancien espace industriel,</a:t>
            </a:r>
          </a:p>
          <a:p>
            <a:pPr>
              <a:buFontTx/>
              <a:buChar char="-"/>
            </a:pPr>
            <a:r>
              <a:rPr lang="fr-FR" dirty="0" smtClean="0"/>
              <a:t>La création d’un nouveau quartier dynamique,</a:t>
            </a:r>
          </a:p>
          <a:p>
            <a:pPr>
              <a:buFontTx/>
              <a:buChar char="-"/>
            </a:pPr>
            <a:r>
              <a:rPr lang="fr-FR" dirty="0"/>
              <a:t> </a:t>
            </a:r>
            <a:r>
              <a:rPr lang="fr-FR" dirty="0" smtClean="0"/>
              <a:t>la revalorisation économique d’un territoire local en difficulté,</a:t>
            </a:r>
          </a:p>
          <a:p>
            <a:pPr>
              <a:buFontTx/>
              <a:buChar char="-"/>
            </a:pPr>
            <a:r>
              <a:rPr lang="fr-FR" dirty="0"/>
              <a:t> </a:t>
            </a:r>
            <a:r>
              <a:rPr lang="fr-FR" dirty="0" smtClean="0"/>
              <a:t>l’intégration du projet dans un cadre national de compétitivité et d’attractivité.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940152" y="1268760"/>
            <a:ext cx="320384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Les acteurs :</a:t>
            </a:r>
          </a:p>
          <a:p>
            <a:pPr>
              <a:buFontTx/>
              <a:buChar char="-"/>
            </a:pPr>
            <a:r>
              <a:rPr lang="fr-FR" dirty="0" smtClean="0"/>
              <a:t>l’état,</a:t>
            </a:r>
          </a:p>
          <a:p>
            <a:pPr>
              <a:buFontTx/>
              <a:buChar char="-"/>
            </a:pPr>
            <a:r>
              <a:rPr lang="fr-FR" dirty="0" smtClean="0"/>
              <a:t> les collectivités territoriales dont : </a:t>
            </a:r>
          </a:p>
          <a:p>
            <a:pPr lvl="1">
              <a:buFontTx/>
              <a:buChar char="-"/>
            </a:pPr>
            <a:r>
              <a:rPr lang="fr-FR" dirty="0" smtClean="0"/>
              <a:t>Les 3 communes du site et la communauté d’agglomération.</a:t>
            </a:r>
          </a:p>
          <a:p>
            <a:pPr lvl="1">
              <a:buFontTx/>
              <a:buChar char="-"/>
            </a:pPr>
            <a:r>
              <a:rPr lang="fr-FR" dirty="0"/>
              <a:t> </a:t>
            </a:r>
            <a:r>
              <a:rPr lang="fr-FR" dirty="0" smtClean="0"/>
              <a:t>la Région et le département,</a:t>
            </a:r>
          </a:p>
          <a:p>
            <a:pPr>
              <a:buFontTx/>
              <a:buChar char="-"/>
            </a:pPr>
            <a:r>
              <a:rPr lang="fr-FR" dirty="0"/>
              <a:t> </a:t>
            </a:r>
            <a:r>
              <a:rPr lang="fr-FR" dirty="0" smtClean="0"/>
              <a:t>les investisseurs privées, la population locale.</a:t>
            </a:r>
          </a:p>
          <a:p>
            <a:endParaRPr lang="fr-FR" dirty="0" smtClean="0"/>
          </a:p>
          <a:p>
            <a:r>
              <a:rPr lang="fr-FR" b="1" u="sng" dirty="0" smtClean="0"/>
              <a:t>les réalisations : </a:t>
            </a:r>
          </a:p>
          <a:p>
            <a:pPr>
              <a:buFontTx/>
              <a:buChar char="-"/>
            </a:pPr>
            <a:r>
              <a:rPr lang="fr-FR" dirty="0" smtClean="0"/>
              <a:t> un pôle universitaire,</a:t>
            </a:r>
          </a:p>
          <a:p>
            <a:pPr>
              <a:buFontTx/>
              <a:buChar char="-"/>
            </a:pPr>
            <a:r>
              <a:rPr lang="fr-FR" dirty="0"/>
              <a:t> </a:t>
            </a:r>
            <a:r>
              <a:rPr lang="fr-FR" dirty="0" smtClean="0"/>
              <a:t>un espace économique de services et de commerces</a:t>
            </a:r>
          </a:p>
          <a:p>
            <a:pPr>
              <a:buFontTx/>
              <a:buChar char="-"/>
            </a:pPr>
            <a:r>
              <a:rPr lang="fr-FR" dirty="0" smtClean="0"/>
              <a:t> un quartier d’habitations et des infrastructures sociales et de loisirs (piscines, accueil enfance, école).</a:t>
            </a: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346050"/>
          </a:xfrm>
        </p:spPr>
        <p:txBody>
          <a:bodyPr>
            <a:noAutofit/>
          </a:bodyPr>
          <a:lstStyle/>
          <a:p>
            <a:pPr algn="l"/>
            <a:r>
              <a:rPr lang="fr-FR" sz="2000" dirty="0" smtClean="0"/>
              <a:t>Titre du Schéma :</a:t>
            </a:r>
            <a:endParaRPr lang="fr-FR" sz="2000" dirty="0"/>
          </a:p>
        </p:txBody>
      </p:sp>
      <p:sp>
        <p:nvSpPr>
          <p:cNvPr id="4" name="Rectangle 3"/>
          <p:cNvSpPr/>
          <p:nvPr/>
        </p:nvSpPr>
        <p:spPr>
          <a:xfrm>
            <a:off x="179512" y="764704"/>
            <a:ext cx="7920880" cy="3096344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 rot="5400000">
            <a:off x="-180528" y="1196752"/>
            <a:ext cx="2088232" cy="1224136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1043608" y="980728"/>
            <a:ext cx="1800200" cy="1800200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8" name="Groupe 67"/>
          <p:cNvGrpSpPr/>
          <p:nvPr/>
        </p:nvGrpSpPr>
        <p:grpSpPr>
          <a:xfrm>
            <a:off x="179512" y="1052736"/>
            <a:ext cx="7920880" cy="1080120"/>
            <a:chOff x="467544" y="1124744"/>
            <a:chExt cx="7632848" cy="936104"/>
          </a:xfrm>
        </p:grpSpPr>
        <p:sp>
          <p:nvSpPr>
            <p:cNvPr id="13" name="ZoneTexte 12"/>
            <p:cNvSpPr txBox="1"/>
            <p:nvPr/>
          </p:nvSpPr>
          <p:spPr>
            <a:xfrm rot="392785">
              <a:off x="5741717" y="1475544"/>
              <a:ext cx="1122421" cy="372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olidFill>
                    <a:srgbClr val="0070C0"/>
                  </a:solidFill>
                </a:rPr>
                <a:t>La Seine</a:t>
              </a:r>
              <a:endParaRPr lang="fr-FR" dirty="0">
                <a:solidFill>
                  <a:srgbClr val="0070C0"/>
                </a:solidFill>
              </a:endParaRPr>
            </a:p>
          </p:txBody>
        </p:sp>
        <p:cxnSp>
          <p:nvCxnSpPr>
            <p:cNvPr id="12" name="Connecteur droit avec flèche 11"/>
            <p:cNvCxnSpPr/>
            <p:nvPr/>
          </p:nvCxnSpPr>
          <p:spPr>
            <a:xfrm>
              <a:off x="467544" y="1124744"/>
              <a:ext cx="7632848" cy="936104"/>
            </a:xfrm>
            <a:prstGeom prst="straightConnector1">
              <a:avLst/>
            </a:prstGeom>
            <a:ln w="7620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ZoneTexte 20"/>
          <p:cNvSpPr txBox="1"/>
          <p:nvPr/>
        </p:nvSpPr>
        <p:spPr>
          <a:xfrm>
            <a:off x="323528" y="764704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NORMANDIE</a:t>
            </a:r>
            <a:endParaRPr lang="fr-FR" sz="12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7164288" y="83671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ILE –DE-FRANCE</a:t>
            </a:r>
            <a:endParaRPr lang="fr-FR" sz="1200" b="1" dirty="0"/>
          </a:p>
        </p:txBody>
      </p:sp>
      <p:sp>
        <p:nvSpPr>
          <p:cNvPr id="39" name="Rectangle 38"/>
          <p:cNvSpPr/>
          <p:nvPr/>
        </p:nvSpPr>
        <p:spPr>
          <a:xfrm>
            <a:off x="1835696" y="1484784"/>
            <a:ext cx="540000" cy="396000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6" name="Groupe 45"/>
          <p:cNvGrpSpPr/>
          <p:nvPr/>
        </p:nvGrpSpPr>
        <p:grpSpPr>
          <a:xfrm>
            <a:off x="1907704" y="1484784"/>
            <a:ext cx="396000" cy="396000"/>
            <a:chOff x="683568" y="4725144"/>
            <a:chExt cx="432048" cy="432048"/>
          </a:xfrm>
        </p:grpSpPr>
        <p:sp>
          <p:nvSpPr>
            <p:cNvPr id="42" name="Ellipse 41"/>
            <p:cNvSpPr/>
            <p:nvPr/>
          </p:nvSpPr>
          <p:spPr>
            <a:xfrm>
              <a:off x="683568" y="4725144"/>
              <a:ext cx="288032" cy="28803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/>
            <p:cNvSpPr/>
            <p:nvPr/>
          </p:nvSpPr>
          <p:spPr>
            <a:xfrm>
              <a:off x="755576" y="4869160"/>
              <a:ext cx="288000" cy="28803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>
              <a:off x="827584" y="4725144"/>
              <a:ext cx="288032" cy="288032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3" name="Groupe 52"/>
          <p:cNvGrpSpPr/>
          <p:nvPr/>
        </p:nvGrpSpPr>
        <p:grpSpPr>
          <a:xfrm>
            <a:off x="179512" y="1916832"/>
            <a:ext cx="1728192" cy="1715418"/>
            <a:chOff x="179512" y="1916832"/>
            <a:chExt cx="1728192" cy="1715418"/>
          </a:xfrm>
        </p:grpSpPr>
        <p:cxnSp>
          <p:nvCxnSpPr>
            <p:cNvPr id="48" name="Connecteur droit avec flèche 47"/>
            <p:cNvCxnSpPr/>
            <p:nvPr/>
          </p:nvCxnSpPr>
          <p:spPr>
            <a:xfrm rot="5400000" flipH="1" flipV="1">
              <a:off x="971600" y="2204864"/>
              <a:ext cx="1224136" cy="648072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ZoneTexte 51"/>
            <p:cNvSpPr txBox="1"/>
            <p:nvPr/>
          </p:nvSpPr>
          <p:spPr>
            <a:xfrm>
              <a:off x="179512" y="2708920"/>
              <a:ext cx="1512168" cy="923330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b="1" dirty="0" smtClean="0"/>
                <a:t>CAMY, </a:t>
              </a:r>
              <a:r>
                <a:rPr lang="fr-FR" dirty="0" smtClean="0"/>
                <a:t>Région, </a:t>
              </a:r>
            </a:p>
            <a:p>
              <a:r>
                <a:rPr lang="fr-FR" dirty="0" smtClean="0"/>
                <a:t>département</a:t>
              </a:r>
              <a:endParaRPr lang="fr-FR" dirty="0"/>
            </a:p>
          </p:txBody>
        </p:sp>
      </p:grpSp>
      <p:grpSp>
        <p:nvGrpSpPr>
          <p:cNvPr id="55" name="Groupe 54"/>
          <p:cNvGrpSpPr/>
          <p:nvPr/>
        </p:nvGrpSpPr>
        <p:grpSpPr>
          <a:xfrm>
            <a:off x="2339752" y="1844824"/>
            <a:ext cx="1512168" cy="1643410"/>
            <a:chOff x="2339752" y="1844824"/>
            <a:chExt cx="1512168" cy="1643410"/>
          </a:xfrm>
        </p:grpSpPr>
        <p:cxnSp>
          <p:nvCxnSpPr>
            <p:cNvPr id="51" name="Connecteur droit avec flèche 50"/>
            <p:cNvCxnSpPr/>
            <p:nvPr/>
          </p:nvCxnSpPr>
          <p:spPr>
            <a:xfrm rot="16200000" flipV="1">
              <a:off x="2231740" y="1952836"/>
              <a:ext cx="1152128" cy="93610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ZoneTexte 53"/>
            <p:cNvSpPr txBox="1"/>
            <p:nvPr/>
          </p:nvSpPr>
          <p:spPr>
            <a:xfrm>
              <a:off x="3203848" y="2564904"/>
              <a:ext cx="64807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dirty="0" smtClean="0"/>
            </a:p>
            <a:p>
              <a:r>
                <a:rPr lang="fr-FR" dirty="0" smtClean="0"/>
                <a:t>Etat UE</a:t>
              </a:r>
              <a:endParaRPr lang="fr-FR" dirty="0"/>
            </a:p>
          </p:txBody>
        </p:sp>
      </p:grpSp>
      <p:grpSp>
        <p:nvGrpSpPr>
          <p:cNvPr id="62" name="Groupe 61"/>
          <p:cNvGrpSpPr/>
          <p:nvPr/>
        </p:nvGrpSpPr>
        <p:grpSpPr>
          <a:xfrm>
            <a:off x="1619672" y="2071881"/>
            <a:ext cx="1656184" cy="1418094"/>
            <a:chOff x="1619672" y="1988840"/>
            <a:chExt cx="1656184" cy="1418094"/>
          </a:xfrm>
        </p:grpSpPr>
        <p:cxnSp>
          <p:nvCxnSpPr>
            <p:cNvPr id="57" name="Connecteur droit avec flèche 56"/>
            <p:cNvCxnSpPr/>
            <p:nvPr/>
          </p:nvCxnSpPr>
          <p:spPr>
            <a:xfrm rot="5400000">
              <a:off x="1548458" y="2564110"/>
              <a:ext cx="1151334" cy="794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ZoneTexte 60"/>
            <p:cNvSpPr txBox="1"/>
            <p:nvPr/>
          </p:nvSpPr>
          <p:spPr>
            <a:xfrm>
              <a:off x="1619672" y="3129935"/>
              <a:ext cx="16561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/>
                <a:t>Population locale</a:t>
              </a:r>
              <a:endParaRPr lang="fr-FR" sz="1200" b="1" dirty="0"/>
            </a:p>
          </p:txBody>
        </p:sp>
      </p:grpSp>
      <p:grpSp>
        <p:nvGrpSpPr>
          <p:cNvPr id="67" name="Groupe 66"/>
          <p:cNvGrpSpPr/>
          <p:nvPr/>
        </p:nvGrpSpPr>
        <p:grpSpPr>
          <a:xfrm>
            <a:off x="6436518" y="1484784"/>
            <a:ext cx="2387663" cy="2305685"/>
            <a:chOff x="6436518" y="1569475"/>
            <a:chExt cx="2387663" cy="2305685"/>
          </a:xfrm>
        </p:grpSpPr>
        <p:sp>
          <p:nvSpPr>
            <p:cNvPr id="65" name="Corde 64"/>
            <p:cNvSpPr/>
            <p:nvPr/>
          </p:nvSpPr>
          <p:spPr>
            <a:xfrm rot="1384531">
              <a:off x="6436518" y="1569475"/>
              <a:ext cx="2387663" cy="2305685"/>
            </a:xfrm>
            <a:prstGeom prst="chord">
              <a:avLst/>
            </a:prstGeom>
            <a:noFill/>
            <a:ln w="5715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6732240" y="2852936"/>
              <a:ext cx="1296144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FF0000"/>
                  </a:solidFill>
                </a:rPr>
                <a:t>Paris</a:t>
              </a:r>
            </a:p>
            <a:p>
              <a:r>
                <a:rPr lang="fr-FR" b="1" dirty="0" smtClean="0">
                  <a:solidFill>
                    <a:srgbClr val="FF0000"/>
                  </a:solidFill>
                </a:rPr>
                <a:t>La Défense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" name="Groupe 33"/>
          <p:cNvGrpSpPr/>
          <p:nvPr/>
        </p:nvGrpSpPr>
        <p:grpSpPr>
          <a:xfrm rot="21418329">
            <a:off x="371391" y="1183163"/>
            <a:ext cx="7704854" cy="1512166"/>
            <a:chOff x="395538" y="1340770"/>
            <a:chExt cx="7704854" cy="1512166"/>
          </a:xfrm>
        </p:grpSpPr>
        <p:cxnSp>
          <p:nvCxnSpPr>
            <p:cNvPr id="27" name="Connecteur droit avec flèche 26"/>
            <p:cNvCxnSpPr/>
            <p:nvPr/>
          </p:nvCxnSpPr>
          <p:spPr>
            <a:xfrm>
              <a:off x="2429630" y="1743746"/>
              <a:ext cx="5670762" cy="1109190"/>
            </a:xfrm>
            <a:prstGeom prst="straightConnector1">
              <a:avLst/>
            </a:prstGeom>
            <a:ln w="1016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/>
            <p:cNvCxnSpPr/>
            <p:nvPr/>
          </p:nvCxnSpPr>
          <p:spPr>
            <a:xfrm flipH="1" flipV="1">
              <a:off x="395538" y="1340770"/>
              <a:ext cx="2034092" cy="40297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 rot="159464">
            <a:off x="1400164" y="981203"/>
            <a:ext cx="5336215" cy="1137076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6" name="Groupe 75"/>
          <p:cNvGrpSpPr/>
          <p:nvPr/>
        </p:nvGrpSpPr>
        <p:grpSpPr>
          <a:xfrm>
            <a:off x="2195736" y="1052736"/>
            <a:ext cx="576064" cy="504056"/>
            <a:chOff x="2195736" y="1052736"/>
            <a:chExt cx="576064" cy="504056"/>
          </a:xfrm>
        </p:grpSpPr>
        <p:sp>
          <p:nvSpPr>
            <p:cNvPr id="18" name="Triangle isocèle 17"/>
            <p:cNvSpPr/>
            <p:nvPr/>
          </p:nvSpPr>
          <p:spPr>
            <a:xfrm>
              <a:off x="2483768" y="1052736"/>
              <a:ext cx="288032" cy="216024"/>
            </a:xfrm>
            <a:prstGeom prst="triangl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0" name="Connecteur droit avec flèche 69"/>
            <p:cNvCxnSpPr>
              <a:stCxn id="18" idx="2"/>
            </p:cNvCxnSpPr>
            <p:nvPr/>
          </p:nvCxnSpPr>
          <p:spPr>
            <a:xfrm rot="5400000">
              <a:off x="2195736" y="1268760"/>
              <a:ext cx="288032" cy="288032"/>
            </a:xfrm>
            <a:prstGeom prst="straightConnector1">
              <a:avLst/>
            </a:prstGeom>
            <a:ln w="28575">
              <a:solidFill>
                <a:srgbClr val="FFFF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ZoneTexte 76"/>
          <p:cNvSpPr txBox="1"/>
          <p:nvPr/>
        </p:nvSpPr>
        <p:spPr>
          <a:xfrm>
            <a:off x="395536" y="260648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Mantes-Université : un projet de redynamisation locale à vocation nationale.</a:t>
            </a:r>
            <a:endParaRPr lang="fr-FR" b="1" dirty="0"/>
          </a:p>
        </p:txBody>
      </p:sp>
      <p:sp>
        <p:nvSpPr>
          <p:cNvPr id="78" name="Rectangle 77"/>
          <p:cNvSpPr/>
          <p:nvPr/>
        </p:nvSpPr>
        <p:spPr>
          <a:xfrm>
            <a:off x="179512" y="3933056"/>
            <a:ext cx="8784976" cy="285293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179512" y="3944089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Un projet qui s’inscrit dans un espace  multi-scalaire</a:t>
            </a:r>
            <a:r>
              <a:rPr lang="fr-FR" sz="1200" dirty="0" smtClean="0"/>
              <a:t>…</a:t>
            </a:r>
            <a:endParaRPr lang="fr-FR" sz="1200" dirty="0"/>
          </a:p>
        </p:txBody>
      </p:sp>
      <p:grpSp>
        <p:nvGrpSpPr>
          <p:cNvPr id="86" name="Groupe 85"/>
          <p:cNvGrpSpPr/>
          <p:nvPr/>
        </p:nvGrpSpPr>
        <p:grpSpPr>
          <a:xfrm>
            <a:off x="251520" y="4191471"/>
            <a:ext cx="1312706" cy="461665"/>
            <a:chOff x="306966" y="4221088"/>
            <a:chExt cx="1312706" cy="461665"/>
          </a:xfrm>
        </p:grpSpPr>
        <p:sp>
          <p:nvSpPr>
            <p:cNvPr id="83" name="Corde 82"/>
            <p:cNvSpPr/>
            <p:nvPr/>
          </p:nvSpPr>
          <p:spPr>
            <a:xfrm rot="1384531">
              <a:off x="306966" y="4290780"/>
              <a:ext cx="429965" cy="364182"/>
            </a:xfrm>
            <a:prstGeom prst="chord">
              <a:avLst/>
            </a:prstGeom>
            <a:noFill/>
            <a:ln w="5715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683568" y="4221088"/>
              <a:ext cx="93610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solidFill>
                    <a:srgbClr val="FF0000"/>
                  </a:solidFill>
                </a:rPr>
                <a:t>Paris</a:t>
              </a:r>
            </a:p>
            <a:p>
              <a:r>
                <a:rPr lang="fr-FR" sz="1200" b="1" dirty="0" smtClean="0">
                  <a:solidFill>
                    <a:srgbClr val="FF0000"/>
                  </a:solidFill>
                </a:rPr>
                <a:t>La Défense</a:t>
              </a:r>
              <a:endParaRPr lang="fr-FR" sz="1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87" name="ZoneTexte 86"/>
          <p:cNvSpPr txBox="1"/>
          <p:nvPr/>
        </p:nvSpPr>
        <p:spPr>
          <a:xfrm>
            <a:off x="1475656" y="4191471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P</a:t>
            </a:r>
            <a:r>
              <a:rPr lang="fr-FR" sz="1200" dirty="0" smtClean="0"/>
              <a:t>ôle majeur de la mondialisation et d’ </a:t>
            </a:r>
            <a:r>
              <a:rPr lang="fr-FR" sz="1200" dirty="0" smtClean="0"/>
              <a:t>attraction des populations locales.</a:t>
            </a:r>
            <a:endParaRPr lang="fr-FR" sz="1200" dirty="0"/>
          </a:p>
        </p:txBody>
      </p:sp>
      <p:cxnSp>
        <p:nvCxnSpPr>
          <p:cNvPr id="90" name="Connecteur droit avec flèche 89"/>
          <p:cNvCxnSpPr/>
          <p:nvPr/>
        </p:nvCxnSpPr>
        <p:spPr>
          <a:xfrm>
            <a:off x="251520" y="5157192"/>
            <a:ext cx="576064" cy="1588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ZoneTexte 95"/>
          <p:cNvSpPr txBox="1"/>
          <p:nvPr/>
        </p:nvSpPr>
        <p:spPr>
          <a:xfrm>
            <a:off x="899592" y="4941168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Axe structurant de </a:t>
            </a:r>
            <a:r>
              <a:rPr lang="fr-FR" sz="1200" smtClean="0"/>
              <a:t>l’espace régional.</a:t>
            </a:r>
            <a:endParaRPr lang="fr-FR" sz="1200" dirty="0"/>
          </a:p>
        </p:txBody>
      </p:sp>
      <p:cxnSp>
        <p:nvCxnSpPr>
          <p:cNvPr id="97" name="Connecteur droit 96"/>
          <p:cNvCxnSpPr/>
          <p:nvPr/>
        </p:nvCxnSpPr>
        <p:spPr>
          <a:xfrm rot="5400000">
            <a:off x="359532" y="4761148"/>
            <a:ext cx="216024" cy="144016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ZoneTexte 101"/>
          <p:cNvSpPr txBox="1"/>
          <p:nvPr/>
        </p:nvSpPr>
        <p:spPr>
          <a:xfrm>
            <a:off x="899592" y="4653136"/>
            <a:ext cx="28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Limite administrative régionale.</a:t>
            </a:r>
            <a:endParaRPr lang="fr-FR" sz="1200" dirty="0"/>
          </a:p>
        </p:txBody>
      </p:sp>
      <p:grpSp>
        <p:nvGrpSpPr>
          <p:cNvPr id="104" name="Groupe 103"/>
          <p:cNvGrpSpPr/>
          <p:nvPr/>
        </p:nvGrpSpPr>
        <p:grpSpPr>
          <a:xfrm rot="20667526">
            <a:off x="256585" y="5386511"/>
            <a:ext cx="633178" cy="106969"/>
            <a:chOff x="363557" y="1496235"/>
            <a:chExt cx="6454650" cy="682297"/>
          </a:xfrm>
        </p:grpSpPr>
        <p:cxnSp>
          <p:nvCxnSpPr>
            <p:cNvPr id="105" name="Connecteur droit avec flèche 104"/>
            <p:cNvCxnSpPr/>
            <p:nvPr/>
          </p:nvCxnSpPr>
          <p:spPr>
            <a:xfrm rot="1079678" flipV="1">
              <a:off x="2345296" y="2077019"/>
              <a:ext cx="4472911" cy="101513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avec flèche 105"/>
            <p:cNvCxnSpPr/>
            <p:nvPr/>
          </p:nvCxnSpPr>
          <p:spPr>
            <a:xfrm rot="11732474">
              <a:off x="363557" y="1496235"/>
              <a:ext cx="2120067" cy="711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ZoneTexte 106"/>
          <p:cNvSpPr txBox="1"/>
          <p:nvPr/>
        </p:nvSpPr>
        <p:spPr>
          <a:xfrm>
            <a:off x="899592" y="5199583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Un intense réseau de transport mais déséquilibré et saturé. (SNCF, A13)</a:t>
            </a:r>
            <a:endParaRPr lang="fr-FR" sz="1200" dirty="0"/>
          </a:p>
        </p:txBody>
      </p:sp>
      <p:sp>
        <p:nvSpPr>
          <p:cNvPr id="108" name="Ellipse 107"/>
          <p:cNvSpPr/>
          <p:nvPr/>
        </p:nvSpPr>
        <p:spPr>
          <a:xfrm>
            <a:off x="251520" y="5733256"/>
            <a:ext cx="360040" cy="360040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ZoneTexte 108"/>
          <p:cNvSpPr txBox="1"/>
          <p:nvPr/>
        </p:nvSpPr>
        <p:spPr>
          <a:xfrm>
            <a:off x="899592" y="566124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Le Mantois : </a:t>
            </a:r>
            <a:r>
              <a:rPr lang="fr-FR" sz="1200" dirty="0" smtClean="0"/>
              <a:t>Région périphérique de l’espace parisien, touchée par la désindustrialisation et structuré par la CAMY. </a:t>
            </a:r>
            <a:endParaRPr lang="fr-FR" sz="1200" dirty="0"/>
          </a:p>
        </p:txBody>
      </p:sp>
      <p:cxnSp>
        <p:nvCxnSpPr>
          <p:cNvPr id="111" name="Connecteur droit 110"/>
          <p:cNvCxnSpPr/>
          <p:nvPr/>
        </p:nvCxnSpPr>
        <p:spPr>
          <a:xfrm rot="5400000">
            <a:off x="3203848" y="5085184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4139952" y="4725144"/>
            <a:ext cx="360040" cy="216024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ZoneTexte 112"/>
          <p:cNvSpPr txBox="1"/>
          <p:nvPr/>
        </p:nvSpPr>
        <p:spPr>
          <a:xfrm>
            <a:off x="4211960" y="3944089"/>
            <a:ext cx="4464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Et qui a pour vocation de redynamiser un territoire en mutation</a:t>
            </a:r>
            <a:endParaRPr lang="fr-FR" sz="1200" b="1" dirty="0"/>
          </a:p>
        </p:txBody>
      </p:sp>
      <p:sp>
        <p:nvSpPr>
          <p:cNvPr id="114" name="ZoneTexte 113"/>
          <p:cNvSpPr txBox="1"/>
          <p:nvPr/>
        </p:nvSpPr>
        <p:spPr>
          <a:xfrm>
            <a:off x="4572000" y="4623519"/>
            <a:ext cx="4427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Site de Mantes –Université, valorisation du patrimoine industriel par la création d’un nouveau quartier.  Principale opération de l’OIN. </a:t>
            </a:r>
            <a:endParaRPr lang="fr-FR" sz="1200" dirty="0"/>
          </a:p>
        </p:txBody>
      </p:sp>
      <p:sp>
        <p:nvSpPr>
          <p:cNvPr id="115" name="Rectangle 114"/>
          <p:cNvSpPr/>
          <p:nvPr/>
        </p:nvSpPr>
        <p:spPr>
          <a:xfrm>
            <a:off x="4139952" y="4307054"/>
            <a:ext cx="354335" cy="202066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ZoneTexte 115"/>
          <p:cNvSpPr txBox="1"/>
          <p:nvPr/>
        </p:nvSpPr>
        <p:spPr>
          <a:xfrm>
            <a:off x="4536504" y="4191471"/>
            <a:ext cx="4499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OIN Seine-Aval : Projet multiforme de redynamisation économique de l’ouest parisien qui s’intègre au projet Grand Paris.</a:t>
            </a:r>
            <a:endParaRPr lang="fr-FR" sz="1200" dirty="0"/>
          </a:p>
        </p:txBody>
      </p:sp>
      <p:grpSp>
        <p:nvGrpSpPr>
          <p:cNvPr id="118" name="Groupe 117"/>
          <p:cNvGrpSpPr/>
          <p:nvPr/>
        </p:nvGrpSpPr>
        <p:grpSpPr>
          <a:xfrm>
            <a:off x="4139952" y="5085184"/>
            <a:ext cx="432048" cy="432048"/>
            <a:chOff x="683568" y="4725144"/>
            <a:chExt cx="432048" cy="432048"/>
          </a:xfrm>
        </p:grpSpPr>
        <p:sp>
          <p:nvSpPr>
            <p:cNvPr id="119" name="Ellipse 118"/>
            <p:cNvSpPr/>
            <p:nvPr/>
          </p:nvSpPr>
          <p:spPr>
            <a:xfrm>
              <a:off x="683568" y="4725144"/>
              <a:ext cx="288032" cy="28803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Ellipse 119"/>
            <p:cNvSpPr/>
            <p:nvPr/>
          </p:nvSpPr>
          <p:spPr>
            <a:xfrm>
              <a:off x="755576" y="4869160"/>
              <a:ext cx="288000" cy="288032"/>
            </a:xfrm>
            <a:prstGeom prst="ellipse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" name="Ellipse 120"/>
            <p:cNvSpPr/>
            <p:nvPr/>
          </p:nvSpPr>
          <p:spPr>
            <a:xfrm>
              <a:off x="827584" y="4725144"/>
              <a:ext cx="288032" cy="288032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2" name="ZoneTexte 121"/>
          <p:cNvSpPr txBox="1"/>
          <p:nvPr/>
        </p:nvSpPr>
        <p:spPr>
          <a:xfrm>
            <a:off x="4572000" y="5085184"/>
            <a:ext cx="4240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Trois axes de développement : enseignement supérieur, habitat, espace économique à vocation tertiaire et commerciale. </a:t>
            </a:r>
            <a:endParaRPr lang="fr-FR" sz="1200" dirty="0"/>
          </a:p>
        </p:txBody>
      </p:sp>
      <p:grpSp>
        <p:nvGrpSpPr>
          <p:cNvPr id="123" name="Groupe 122"/>
          <p:cNvGrpSpPr/>
          <p:nvPr/>
        </p:nvGrpSpPr>
        <p:grpSpPr>
          <a:xfrm>
            <a:off x="4067944" y="6381328"/>
            <a:ext cx="360040" cy="288032"/>
            <a:chOff x="2123712" y="1052736"/>
            <a:chExt cx="720096" cy="576064"/>
          </a:xfrm>
        </p:grpSpPr>
        <p:sp>
          <p:nvSpPr>
            <p:cNvPr id="124" name="Triangle isocèle 123"/>
            <p:cNvSpPr/>
            <p:nvPr/>
          </p:nvSpPr>
          <p:spPr>
            <a:xfrm>
              <a:off x="2555776" y="1052736"/>
              <a:ext cx="288032" cy="216024"/>
            </a:xfrm>
            <a:prstGeom prst="triangle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5" name="Connecteur droit avec flèche 124"/>
            <p:cNvCxnSpPr>
              <a:stCxn id="124" idx="2"/>
            </p:cNvCxnSpPr>
            <p:nvPr/>
          </p:nvCxnSpPr>
          <p:spPr>
            <a:xfrm rot="5400000">
              <a:off x="2159724" y="1232748"/>
              <a:ext cx="360040" cy="432064"/>
            </a:xfrm>
            <a:prstGeom prst="straightConnector1">
              <a:avLst/>
            </a:prstGeom>
            <a:ln w="28575">
              <a:solidFill>
                <a:srgbClr val="FFFF0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ZoneTexte 125"/>
          <p:cNvSpPr txBox="1"/>
          <p:nvPr/>
        </p:nvSpPr>
        <p:spPr>
          <a:xfrm>
            <a:off x="4572000" y="6381328"/>
            <a:ext cx="4240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Lycée Condorcet : Poursuite d’étude (ISTY, IUT)</a:t>
            </a:r>
            <a:endParaRPr lang="fr-FR" sz="1200" dirty="0"/>
          </a:p>
        </p:txBody>
      </p:sp>
      <p:cxnSp>
        <p:nvCxnSpPr>
          <p:cNvPr id="127" name="Connecteur droit avec flèche 126"/>
          <p:cNvCxnSpPr/>
          <p:nvPr/>
        </p:nvCxnSpPr>
        <p:spPr>
          <a:xfrm>
            <a:off x="4067944" y="5733256"/>
            <a:ext cx="504056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avec flèche 130"/>
          <p:cNvCxnSpPr/>
          <p:nvPr/>
        </p:nvCxnSpPr>
        <p:spPr>
          <a:xfrm flipV="1">
            <a:off x="4067944" y="5949280"/>
            <a:ext cx="504056" cy="83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eur droit avec flèche 133"/>
          <p:cNvCxnSpPr/>
          <p:nvPr/>
        </p:nvCxnSpPr>
        <p:spPr>
          <a:xfrm rot="10800000" flipV="1">
            <a:off x="3995936" y="6237312"/>
            <a:ext cx="576064" cy="1"/>
          </a:xfrm>
          <a:prstGeom prst="straightConnector1">
            <a:avLst/>
          </a:prstGeom>
          <a:ln w="38100"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ZoneTexte 135"/>
          <p:cNvSpPr txBox="1"/>
          <p:nvPr/>
        </p:nvSpPr>
        <p:spPr>
          <a:xfrm>
            <a:off x="4572000" y="5517232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Acteurs du projet : financement, prise de décision dans le cadre de  </a:t>
            </a:r>
            <a:r>
              <a:rPr lang="fr-FR" sz="1200" b="1" dirty="0" smtClean="0"/>
              <a:t>l’établissement public d’aménagement (</a:t>
            </a:r>
            <a:r>
              <a:rPr lang="fr-FR" sz="1200" dirty="0" smtClean="0"/>
              <a:t>EPAMSA)</a:t>
            </a:r>
            <a:endParaRPr lang="fr-FR" sz="1200" dirty="0"/>
          </a:p>
        </p:txBody>
      </p:sp>
      <p:sp>
        <p:nvSpPr>
          <p:cNvPr id="139" name="ZoneTexte 138"/>
          <p:cNvSpPr txBox="1"/>
          <p:nvPr/>
        </p:nvSpPr>
        <p:spPr>
          <a:xfrm>
            <a:off x="4572000" y="5949280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Destinataire du projet, rôle actif mais sans pouvoir décisionnel direct.</a:t>
            </a:r>
            <a:endParaRPr lang="fr-FR" sz="1200" dirty="0"/>
          </a:p>
        </p:txBody>
      </p:sp>
      <p:sp>
        <p:nvSpPr>
          <p:cNvPr id="143" name="ZoneTexte 142"/>
          <p:cNvSpPr txBox="1"/>
          <p:nvPr/>
        </p:nvSpPr>
        <p:spPr>
          <a:xfrm>
            <a:off x="899592" y="6279703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Limay : </a:t>
            </a:r>
            <a:r>
              <a:rPr lang="fr-FR" sz="1200" dirty="0" smtClean="0"/>
              <a:t>Commune n’appartenant pas à la CAMY, tension politique.</a:t>
            </a:r>
            <a:endParaRPr lang="fr-FR" sz="1200" dirty="0"/>
          </a:p>
        </p:txBody>
      </p:sp>
      <p:grpSp>
        <p:nvGrpSpPr>
          <p:cNvPr id="145" name="Groupe 144"/>
          <p:cNvGrpSpPr/>
          <p:nvPr/>
        </p:nvGrpSpPr>
        <p:grpSpPr>
          <a:xfrm>
            <a:off x="2339752" y="1052736"/>
            <a:ext cx="504056" cy="504056"/>
            <a:chOff x="2411760" y="908720"/>
            <a:chExt cx="504056" cy="504056"/>
          </a:xfrm>
        </p:grpSpPr>
        <p:sp>
          <p:nvSpPr>
            <p:cNvPr id="140" name="Ellipse 139"/>
            <p:cNvSpPr/>
            <p:nvPr/>
          </p:nvSpPr>
          <p:spPr>
            <a:xfrm>
              <a:off x="2411760" y="908720"/>
              <a:ext cx="504056" cy="504056"/>
            </a:xfrm>
            <a:prstGeom prst="ellipse">
              <a:avLst/>
            </a:prstGeom>
            <a:noFill/>
            <a:ln>
              <a:solidFill>
                <a:srgbClr val="00206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4" name="Éclair 143"/>
            <p:cNvSpPr/>
            <p:nvPr/>
          </p:nvSpPr>
          <p:spPr>
            <a:xfrm>
              <a:off x="2411760" y="1052736"/>
              <a:ext cx="144016" cy="216024"/>
            </a:xfrm>
            <a:prstGeom prst="lightningBol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6" name="Groupe 145"/>
          <p:cNvGrpSpPr/>
          <p:nvPr/>
        </p:nvGrpSpPr>
        <p:grpSpPr>
          <a:xfrm>
            <a:off x="323528" y="6309320"/>
            <a:ext cx="360040" cy="360040"/>
            <a:chOff x="2411760" y="908720"/>
            <a:chExt cx="504056" cy="504056"/>
          </a:xfrm>
        </p:grpSpPr>
        <p:sp>
          <p:nvSpPr>
            <p:cNvPr id="147" name="Ellipse 146"/>
            <p:cNvSpPr/>
            <p:nvPr/>
          </p:nvSpPr>
          <p:spPr>
            <a:xfrm>
              <a:off x="2411760" y="908720"/>
              <a:ext cx="504056" cy="504056"/>
            </a:xfrm>
            <a:prstGeom prst="ellipse">
              <a:avLst/>
            </a:prstGeom>
            <a:noFill/>
            <a:ln>
              <a:solidFill>
                <a:srgbClr val="00206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8" name="Éclair 147"/>
            <p:cNvSpPr/>
            <p:nvPr/>
          </p:nvSpPr>
          <p:spPr>
            <a:xfrm>
              <a:off x="2411760" y="1052736"/>
              <a:ext cx="144016" cy="216024"/>
            </a:xfrm>
            <a:prstGeom prst="lightningBol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6" grpId="0" animBg="1"/>
      <p:bldP spid="21" grpId="0"/>
      <p:bldP spid="22" grpId="0"/>
      <p:bldP spid="39" grpId="0" animBg="1"/>
      <p:bldP spid="15" grpId="0" animBg="1"/>
      <p:bldP spid="77" grpId="0"/>
      <p:bldP spid="81" grpId="0"/>
      <p:bldP spid="87" grpId="0"/>
      <p:bldP spid="96" grpId="0"/>
      <p:bldP spid="102" grpId="0"/>
      <p:bldP spid="107" grpId="0"/>
      <p:bldP spid="108" grpId="0" animBg="1"/>
      <p:bldP spid="109" grpId="0"/>
      <p:bldP spid="112" grpId="0" animBg="1"/>
      <p:bldP spid="113" grpId="0"/>
      <p:bldP spid="114" grpId="0"/>
      <p:bldP spid="115" grpId="0" animBg="1"/>
      <p:bldP spid="116" grpId="0"/>
      <p:bldP spid="122" grpId="0"/>
      <p:bldP spid="126" grpId="0"/>
      <p:bldP spid="136" grpId="0"/>
      <p:bldP spid="139" grpId="0"/>
      <p:bldP spid="14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405</Words>
  <Application>Microsoft Office PowerPoint</Application>
  <PresentationFormat>Affichage à l'écran (4:3)</PresentationFormat>
  <Paragraphs>53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Schéma d’aménagement de Mantes-Université.</vt:lpstr>
      <vt:lpstr>Titre du Schéma 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Schéma d’aménagement de mantes université.</dc:title>
  <dc:creator>tesson vincent</dc:creator>
  <cp:lastModifiedBy>tesson vincent</cp:lastModifiedBy>
  <cp:revision>27</cp:revision>
  <dcterms:created xsi:type="dcterms:W3CDTF">2011-08-26T09:48:13Z</dcterms:created>
  <dcterms:modified xsi:type="dcterms:W3CDTF">2011-08-26T13:01:43Z</dcterms:modified>
</cp:coreProperties>
</file>