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6B64"/>
    <a:srgbClr val="90C25E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3179" autoAdjust="0"/>
  </p:normalViewPr>
  <p:slideViewPr>
    <p:cSldViewPr>
      <p:cViewPr>
        <p:scale>
          <a:sx n="90" d="100"/>
          <a:sy n="90" d="100"/>
        </p:scale>
        <p:origin x="-72" y="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B4180-C6DE-4F9F-9864-6FCD61495FC5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D3994-0E7A-4D19-AF12-71D2D10DDA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36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D3994-0E7A-4D19-AF12-71D2D10DDAB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D950-2B97-42DA-91B0-307A3E34232B}" type="datetimeFigureOut">
              <a:rPr lang="fr-FR" smtClean="0"/>
              <a:pPr/>
              <a:t>06/10/2011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A65A-D78D-43CD-9962-C130FB213F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rme libre 39"/>
          <p:cNvSpPr/>
          <p:nvPr/>
        </p:nvSpPr>
        <p:spPr>
          <a:xfrm>
            <a:off x="1331640" y="908720"/>
            <a:ext cx="6048672" cy="4248472"/>
          </a:xfrm>
          <a:custGeom>
            <a:avLst/>
            <a:gdLst>
              <a:gd name="connsiteX0" fmla="*/ 624468 w 5642517"/>
              <a:gd name="connsiteY0" fmla="*/ 89209 h 3412273"/>
              <a:gd name="connsiteX1" fmla="*/ 0 w 5642517"/>
              <a:gd name="connsiteY1" fmla="*/ 1137424 h 3412273"/>
              <a:gd name="connsiteX2" fmla="*/ 1293542 w 5642517"/>
              <a:gd name="connsiteY2" fmla="*/ 2609385 h 3412273"/>
              <a:gd name="connsiteX3" fmla="*/ 2854712 w 5642517"/>
              <a:gd name="connsiteY3" fmla="*/ 2497873 h 3412273"/>
              <a:gd name="connsiteX4" fmla="*/ 3345366 w 5642517"/>
              <a:gd name="connsiteY4" fmla="*/ 3412273 h 3412273"/>
              <a:gd name="connsiteX5" fmla="*/ 4237464 w 5642517"/>
              <a:gd name="connsiteY5" fmla="*/ 3412273 h 3412273"/>
              <a:gd name="connsiteX6" fmla="*/ 4415883 w 5642517"/>
              <a:gd name="connsiteY6" fmla="*/ 2720897 h 3412273"/>
              <a:gd name="connsiteX7" fmla="*/ 5642517 w 5642517"/>
              <a:gd name="connsiteY7" fmla="*/ 2676292 h 3412273"/>
              <a:gd name="connsiteX8" fmla="*/ 5642517 w 5642517"/>
              <a:gd name="connsiteY8" fmla="*/ 1226634 h 3412273"/>
              <a:gd name="connsiteX9" fmla="*/ 4549698 w 5642517"/>
              <a:gd name="connsiteY9" fmla="*/ 334536 h 3412273"/>
              <a:gd name="connsiteX10" fmla="*/ 691376 w 5642517"/>
              <a:gd name="connsiteY10" fmla="*/ 0 h 3412273"/>
              <a:gd name="connsiteX11" fmla="*/ 557561 w 5642517"/>
              <a:gd name="connsiteY11" fmla="*/ 245326 h 3412273"/>
              <a:gd name="connsiteX12" fmla="*/ 535259 w 5642517"/>
              <a:gd name="connsiteY12" fmla="*/ 245326 h 341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42517" h="3412273">
                <a:moveTo>
                  <a:pt x="624468" y="89209"/>
                </a:moveTo>
                <a:lnTo>
                  <a:pt x="0" y="1137424"/>
                </a:lnTo>
                <a:lnTo>
                  <a:pt x="1293542" y="2609385"/>
                </a:lnTo>
                <a:lnTo>
                  <a:pt x="2854712" y="2497873"/>
                </a:lnTo>
                <a:lnTo>
                  <a:pt x="3345366" y="3412273"/>
                </a:lnTo>
                <a:lnTo>
                  <a:pt x="4237464" y="3412273"/>
                </a:lnTo>
                <a:lnTo>
                  <a:pt x="4415883" y="2720897"/>
                </a:lnTo>
                <a:lnTo>
                  <a:pt x="5642517" y="2676292"/>
                </a:lnTo>
                <a:lnTo>
                  <a:pt x="5642517" y="1226634"/>
                </a:lnTo>
                <a:lnTo>
                  <a:pt x="4549698" y="334536"/>
                </a:lnTo>
                <a:lnTo>
                  <a:pt x="691376" y="0"/>
                </a:lnTo>
                <a:lnTo>
                  <a:pt x="557561" y="245326"/>
                </a:lnTo>
                <a:lnTo>
                  <a:pt x="535259" y="245326"/>
                </a:lnTo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 rot="1884034">
            <a:off x="2334196" y="1291748"/>
            <a:ext cx="3466720" cy="219253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636680" y="836712"/>
            <a:ext cx="790464" cy="540072"/>
          </a:xfrm>
          <a:prstGeom prst="ellipse">
            <a:avLst/>
          </a:prstGeom>
          <a:pattFill prst="pct20">
            <a:fgClr>
              <a:schemeClr val="tx1"/>
            </a:fgClr>
            <a:bgClr>
              <a:srgbClr val="92D050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1560" y="260648"/>
            <a:ext cx="7920880" cy="5688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611560" y="2324878"/>
            <a:ext cx="720080" cy="117613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072782" y="332656"/>
            <a:ext cx="50946" cy="57606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7380312" y="1556792"/>
            <a:ext cx="1080120" cy="8791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380312" y="4240855"/>
            <a:ext cx="1152128" cy="41228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874123" y="5157192"/>
            <a:ext cx="138037" cy="72008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4067556" y="819828"/>
            <a:ext cx="144404" cy="10970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4139928" y="2600038"/>
            <a:ext cx="720104" cy="115299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4394150" y="2328959"/>
            <a:ext cx="1224976" cy="13328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lipse 67"/>
          <p:cNvSpPr/>
          <p:nvPr/>
        </p:nvSpPr>
        <p:spPr>
          <a:xfrm>
            <a:off x="3275880" y="1412800"/>
            <a:ext cx="216000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427984" y="3212976"/>
            <a:ext cx="216000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4716016" y="2204864"/>
            <a:ext cx="216000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orme libre 72"/>
          <p:cNvSpPr/>
          <p:nvPr/>
        </p:nvSpPr>
        <p:spPr>
          <a:xfrm>
            <a:off x="1331640" y="908720"/>
            <a:ext cx="6048672" cy="4248472"/>
          </a:xfrm>
          <a:custGeom>
            <a:avLst/>
            <a:gdLst>
              <a:gd name="connsiteX0" fmla="*/ 624468 w 5642517"/>
              <a:gd name="connsiteY0" fmla="*/ 89209 h 3412273"/>
              <a:gd name="connsiteX1" fmla="*/ 0 w 5642517"/>
              <a:gd name="connsiteY1" fmla="*/ 1137424 h 3412273"/>
              <a:gd name="connsiteX2" fmla="*/ 1293542 w 5642517"/>
              <a:gd name="connsiteY2" fmla="*/ 2609385 h 3412273"/>
              <a:gd name="connsiteX3" fmla="*/ 2854712 w 5642517"/>
              <a:gd name="connsiteY3" fmla="*/ 2497873 h 3412273"/>
              <a:gd name="connsiteX4" fmla="*/ 3345366 w 5642517"/>
              <a:gd name="connsiteY4" fmla="*/ 3412273 h 3412273"/>
              <a:gd name="connsiteX5" fmla="*/ 4237464 w 5642517"/>
              <a:gd name="connsiteY5" fmla="*/ 3412273 h 3412273"/>
              <a:gd name="connsiteX6" fmla="*/ 4415883 w 5642517"/>
              <a:gd name="connsiteY6" fmla="*/ 2720897 h 3412273"/>
              <a:gd name="connsiteX7" fmla="*/ 5642517 w 5642517"/>
              <a:gd name="connsiteY7" fmla="*/ 2676292 h 3412273"/>
              <a:gd name="connsiteX8" fmla="*/ 5642517 w 5642517"/>
              <a:gd name="connsiteY8" fmla="*/ 1226634 h 3412273"/>
              <a:gd name="connsiteX9" fmla="*/ 4549698 w 5642517"/>
              <a:gd name="connsiteY9" fmla="*/ 334536 h 3412273"/>
              <a:gd name="connsiteX10" fmla="*/ 691376 w 5642517"/>
              <a:gd name="connsiteY10" fmla="*/ 0 h 3412273"/>
              <a:gd name="connsiteX11" fmla="*/ 557561 w 5642517"/>
              <a:gd name="connsiteY11" fmla="*/ 245326 h 3412273"/>
              <a:gd name="connsiteX12" fmla="*/ 535259 w 5642517"/>
              <a:gd name="connsiteY12" fmla="*/ 245326 h 341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42517" h="3412273">
                <a:moveTo>
                  <a:pt x="624468" y="89209"/>
                </a:moveTo>
                <a:lnTo>
                  <a:pt x="0" y="1137424"/>
                </a:lnTo>
                <a:lnTo>
                  <a:pt x="1293542" y="2609385"/>
                </a:lnTo>
                <a:lnTo>
                  <a:pt x="2854712" y="2497873"/>
                </a:lnTo>
                <a:lnTo>
                  <a:pt x="3345366" y="3412273"/>
                </a:lnTo>
                <a:lnTo>
                  <a:pt x="4237464" y="3412273"/>
                </a:lnTo>
                <a:lnTo>
                  <a:pt x="4415883" y="2720897"/>
                </a:lnTo>
                <a:lnTo>
                  <a:pt x="5642517" y="2676292"/>
                </a:lnTo>
                <a:lnTo>
                  <a:pt x="5642517" y="1226634"/>
                </a:lnTo>
                <a:lnTo>
                  <a:pt x="4549698" y="334536"/>
                </a:lnTo>
                <a:lnTo>
                  <a:pt x="691376" y="0"/>
                </a:lnTo>
                <a:lnTo>
                  <a:pt x="557561" y="245326"/>
                </a:lnTo>
                <a:lnTo>
                  <a:pt x="535259" y="245326"/>
                </a:ln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971600" y="609329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L’Ile-de-France : un territoire de vie polarisé et aménagé .</a:t>
            </a:r>
            <a:endParaRPr lang="fr-FR" b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5652120" y="3326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PICARDIE</a:t>
            </a:r>
            <a:endParaRPr lang="fr-FR" dirty="0"/>
          </a:p>
        </p:txBody>
      </p:sp>
      <p:sp>
        <p:nvSpPr>
          <p:cNvPr id="102" name="ZoneTexte 101"/>
          <p:cNvSpPr txBox="1"/>
          <p:nvPr/>
        </p:nvSpPr>
        <p:spPr>
          <a:xfrm>
            <a:off x="899592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CENTRE</a:t>
            </a:r>
            <a:endParaRPr lang="fr-FR" dirty="0"/>
          </a:p>
        </p:txBody>
      </p:sp>
      <p:sp>
        <p:nvSpPr>
          <p:cNvPr id="103" name="ZoneTexte 102"/>
          <p:cNvSpPr txBox="1"/>
          <p:nvPr/>
        </p:nvSpPr>
        <p:spPr>
          <a:xfrm>
            <a:off x="6300192" y="4869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BOURGOGNE</a:t>
            </a:r>
            <a:endParaRPr lang="fr-FR" dirty="0"/>
          </a:p>
        </p:txBody>
      </p:sp>
      <p:grpSp>
        <p:nvGrpSpPr>
          <p:cNvPr id="106" name="Groupe 105"/>
          <p:cNvGrpSpPr/>
          <p:nvPr/>
        </p:nvGrpSpPr>
        <p:grpSpPr>
          <a:xfrm>
            <a:off x="7956376" y="1988840"/>
            <a:ext cx="576064" cy="2585323"/>
            <a:chOff x="7956376" y="1988840"/>
            <a:chExt cx="576064" cy="2585323"/>
          </a:xfrm>
        </p:grpSpPr>
        <p:sp>
          <p:nvSpPr>
            <p:cNvPr id="104" name="ZoneTexte 103"/>
            <p:cNvSpPr txBox="1"/>
            <p:nvPr/>
          </p:nvSpPr>
          <p:spPr>
            <a:xfrm>
              <a:off x="7956376" y="1988840"/>
              <a:ext cx="288032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CHAMPAGNE</a:t>
              </a:r>
              <a:endParaRPr lang="fr-FR" dirty="0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8244408" y="2060848"/>
              <a:ext cx="28803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ARDENNE</a:t>
              </a:r>
              <a:endParaRPr lang="fr-FR" dirty="0"/>
            </a:p>
          </p:txBody>
        </p:sp>
      </p:grpSp>
      <p:sp>
        <p:nvSpPr>
          <p:cNvPr id="107" name="ZoneTexte 106"/>
          <p:cNvSpPr txBox="1"/>
          <p:nvPr/>
        </p:nvSpPr>
        <p:spPr>
          <a:xfrm>
            <a:off x="4572000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203848" y="119675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Cergy</a:t>
            </a:r>
            <a:endParaRPr lang="fr-FR" sz="1200" b="1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707904" y="299695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Evry</a:t>
            </a:r>
            <a:endParaRPr lang="fr-FR" sz="1200" b="1" dirty="0"/>
          </a:p>
        </p:txBody>
      </p:sp>
      <p:sp>
        <p:nvSpPr>
          <p:cNvPr id="112" name="ZoneTexte 111"/>
          <p:cNvSpPr txBox="1"/>
          <p:nvPr/>
        </p:nvSpPr>
        <p:spPr>
          <a:xfrm>
            <a:off x="4643984" y="315200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Melun-Sénart</a:t>
            </a:r>
            <a:endParaRPr lang="fr-FR" sz="1200" b="1" dirty="0"/>
          </a:p>
        </p:txBody>
      </p:sp>
      <p:sp>
        <p:nvSpPr>
          <p:cNvPr id="113" name="ZoneTexte 112"/>
          <p:cNvSpPr txBox="1"/>
          <p:nvPr/>
        </p:nvSpPr>
        <p:spPr>
          <a:xfrm>
            <a:off x="4860032" y="198884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Marne –la-Vallée</a:t>
            </a:r>
            <a:endParaRPr lang="fr-FR" sz="1200" b="1" dirty="0"/>
          </a:p>
        </p:txBody>
      </p:sp>
      <p:sp>
        <p:nvSpPr>
          <p:cNvPr id="25" name="Ellipse 24"/>
          <p:cNvSpPr/>
          <p:nvPr/>
        </p:nvSpPr>
        <p:spPr>
          <a:xfrm>
            <a:off x="3779912" y="1988840"/>
            <a:ext cx="504000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3779912" y="1488748"/>
            <a:ext cx="648072" cy="644108"/>
          </a:xfrm>
          <a:prstGeom prst="ellipse">
            <a:avLst/>
          </a:prstGeom>
          <a:noFill/>
          <a:ln w="762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 rot="19563693">
            <a:off x="2783222" y="2570257"/>
            <a:ext cx="790464" cy="540072"/>
          </a:xfrm>
          <a:prstGeom prst="ellipse">
            <a:avLst/>
          </a:prstGeom>
          <a:pattFill prst="pct20">
            <a:fgClr>
              <a:schemeClr val="tx1"/>
            </a:fgClr>
            <a:bgClr>
              <a:srgbClr val="92D050"/>
            </a:bgClr>
          </a:pattFill>
          <a:ln>
            <a:solidFill>
              <a:srgbClr val="90C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 rot="20980550">
            <a:off x="3993874" y="2378988"/>
            <a:ext cx="409862" cy="817592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995960" y="2780952"/>
            <a:ext cx="216000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943708" y="908720"/>
            <a:ext cx="1142397" cy="648072"/>
          </a:xfrm>
          <a:prstGeom prst="ellipse">
            <a:avLst/>
          </a:prstGeom>
          <a:pattFill prst="pct20">
            <a:fgClr>
              <a:schemeClr val="tx1"/>
            </a:fgClr>
            <a:bgClr>
              <a:srgbClr val="92D050"/>
            </a:bgClr>
          </a:pattFill>
          <a:ln>
            <a:solidFill>
              <a:srgbClr val="90C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2467514" y="2276872"/>
            <a:ext cx="976974" cy="63735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/>
          <p:cNvSpPr/>
          <p:nvPr/>
        </p:nvSpPr>
        <p:spPr>
          <a:xfrm>
            <a:off x="2987824" y="2420888"/>
            <a:ext cx="216000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 rot="3698727">
            <a:off x="3765152" y="3409036"/>
            <a:ext cx="1142397" cy="648072"/>
          </a:xfrm>
          <a:prstGeom prst="ellipse">
            <a:avLst/>
          </a:prstGeom>
          <a:pattFill prst="pct20">
            <a:fgClr>
              <a:schemeClr val="tx1"/>
            </a:fgClr>
            <a:bgClr>
              <a:srgbClr val="92D050"/>
            </a:bgClr>
          </a:pattFill>
          <a:ln>
            <a:solidFill>
              <a:srgbClr val="90C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2808071" y="1089007"/>
            <a:ext cx="2412001" cy="2412001"/>
            <a:chOff x="2907053" y="1170150"/>
            <a:chExt cx="2289356" cy="2289356"/>
          </a:xfrm>
        </p:grpSpPr>
        <p:sp>
          <p:nvSpPr>
            <p:cNvPr id="24" name="Ellipse 23"/>
            <p:cNvSpPr/>
            <p:nvPr/>
          </p:nvSpPr>
          <p:spPr>
            <a:xfrm>
              <a:off x="3344972" y="1604233"/>
              <a:ext cx="1435119" cy="1435119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>
              <a:spLocks noChangeAspect="1"/>
            </p:cNvSpPr>
            <p:nvPr/>
          </p:nvSpPr>
          <p:spPr>
            <a:xfrm>
              <a:off x="2907053" y="1170150"/>
              <a:ext cx="2289356" cy="2289356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4" name="Groupe 73"/>
          <p:cNvGrpSpPr/>
          <p:nvPr/>
        </p:nvGrpSpPr>
        <p:grpSpPr>
          <a:xfrm rot="18414233">
            <a:off x="648217" y="1026472"/>
            <a:ext cx="1974071" cy="612009"/>
            <a:chOff x="4606310" y="2204864"/>
            <a:chExt cx="1084443" cy="612009"/>
          </a:xfrm>
        </p:grpSpPr>
        <p:grpSp>
          <p:nvGrpSpPr>
            <p:cNvPr id="76" name="Groupe 75"/>
            <p:cNvGrpSpPr/>
            <p:nvPr/>
          </p:nvGrpSpPr>
          <p:grpSpPr>
            <a:xfrm>
              <a:off x="4606310" y="2272707"/>
              <a:ext cx="1084443" cy="544166"/>
              <a:chOff x="4489120" y="1717567"/>
              <a:chExt cx="1243250" cy="658873"/>
            </a:xfrm>
          </p:grpSpPr>
          <p:sp>
            <p:nvSpPr>
              <p:cNvPr id="80" name="Forme libre 79"/>
              <p:cNvSpPr/>
              <p:nvPr/>
            </p:nvSpPr>
            <p:spPr>
              <a:xfrm rot="20814046">
                <a:off x="4491608" y="1836440"/>
                <a:ext cx="1080000" cy="540000"/>
              </a:xfrm>
              <a:custGeom>
                <a:avLst/>
                <a:gdLst>
                  <a:gd name="connsiteX0" fmla="*/ 0 w 7073589"/>
                  <a:gd name="connsiteY0" fmla="*/ 680225 h 1839951"/>
                  <a:gd name="connsiteX1" fmla="*/ 1360448 w 7073589"/>
                  <a:gd name="connsiteY1" fmla="*/ 11151 h 1839951"/>
                  <a:gd name="connsiteX2" fmla="*/ 6133170 w 7073589"/>
                  <a:gd name="connsiteY2" fmla="*/ 613317 h 1839951"/>
                  <a:gd name="connsiteX3" fmla="*/ 7002965 w 7073589"/>
                  <a:gd name="connsiteY3" fmla="*/ 1839951 h 1839951"/>
                  <a:gd name="connsiteX4" fmla="*/ 7002965 w 7073589"/>
                  <a:gd name="connsiteY4" fmla="*/ 1839951 h 183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3589" h="1839951">
                    <a:moveTo>
                      <a:pt x="0" y="680225"/>
                    </a:moveTo>
                    <a:cubicBezTo>
                      <a:pt x="169126" y="351263"/>
                      <a:pt x="338253" y="22302"/>
                      <a:pt x="1360448" y="11151"/>
                    </a:cubicBezTo>
                    <a:cubicBezTo>
                      <a:pt x="2382643" y="0"/>
                      <a:pt x="5192751" y="308517"/>
                      <a:pt x="6133170" y="613317"/>
                    </a:cubicBezTo>
                    <a:cubicBezTo>
                      <a:pt x="7073589" y="918117"/>
                      <a:pt x="7002965" y="1839951"/>
                      <a:pt x="7002965" y="1839951"/>
                    </a:cubicBezTo>
                    <a:lnTo>
                      <a:pt x="7002965" y="1839951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Triangle isocèle 81"/>
              <p:cNvSpPr/>
              <p:nvPr/>
            </p:nvSpPr>
            <p:spPr>
              <a:xfrm rot="20412611">
                <a:off x="4489120" y="1775160"/>
                <a:ext cx="216000" cy="28062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Triangle isocèle 82"/>
              <p:cNvSpPr/>
              <p:nvPr/>
            </p:nvSpPr>
            <p:spPr>
              <a:xfrm rot="3564667">
                <a:off x="5472244" y="1761693"/>
                <a:ext cx="304251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8" name="Triangle isocèle 77"/>
            <p:cNvSpPr/>
            <p:nvPr/>
          </p:nvSpPr>
          <p:spPr>
            <a:xfrm>
              <a:off x="5004048" y="2204864"/>
              <a:ext cx="216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4" name="Groupe 83"/>
          <p:cNvGrpSpPr/>
          <p:nvPr/>
        </p:nvGrpSpPr>
        <p:grpSpPr>
          <a:xfrm rot="504409">
            <a:off x="3055087" y="474034"/>
            <a:ext cx="2473158" cy="718973"/>
            <a:chOff x="4606350" y="2097899"/>
            <a:chExt cx="1079333" cy="718973"/>
          </a:xfrm>
        </p:grpSpPr>
        <p:grpSp>
          <p:nvGrpSpPr>
            <p:cNvPr id="85" name="Groupe 84"/>
            <p:cNvGrpSpPr/>
            <p:nvPr/>
          </p:nvGrpSpPr>
          <p:grpSpPr>
            <a:xfrm>
              <a:off x="4606350" y="2212686"/>
              <a:ext cx="1079333" cy="604186"/>
              <a:chOff x="4489167" y="1644895"/>
              <a:chExt cx="1237392" cy="731545"/>
            </a:xfrm>
          </p:grpSpPr>
          <p:sp>
            <p:nvSpPr>
              <p:cNvPr id="88" name="Forme libre 87"/>
              <p:cNvSpPr/>
              <p:nvPr/>
            </p:nvSpPr>
            <p:spPr>
              <a:xfrm rot="20814046">
                <a:off x="4491608" y="1836440"/>
                <a:ext cx="1080000" cy="540000"/>
              </a:xfrm>
              <a:custGeom>
                <a:avLst/>
                <a:gdLst>
                  <a:gd name="connsiteX0" fmla="*/ 0 w 7073589"/>
                  <a:gd name="connsiteY0" fmla="*/ 680225 h 1839951"/>
                  <a:gd name="connsiteX1" fmla="*/ 1360448 w 7073589"/>
                  <a:gd name="connsiteY1" fmla="*/ 11151 h 1839951"/>
                  <a:gd name="connsiteX2" fmla="*/ 6133170 w 7073589"/>
                  <a:gd name="connsiteY2" fmla="*/ 613317 h 1839951"/>
                  <a:gd name="connsiteX3" fmla="*/ 7002965 w 7073589"/>
                  <a:gd name="connsiteY3" fmla="*/ 1839951 h 1839951"/>
                  <a:gd name="connsiteX4" fmla="*/ 7002965 w 7073589"/>
                  <a:gd name="connsiteY4" fmla="*/ 1839951 h 183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3589" h="1839951">
                    <a:moveTo>
                      <a:pt x="0" y="680225"/>
                    </a:moveTo>
                    <a:cubicBezTo>
                      <a:pt x="169126" y="351263"/>
                      <a:pt x="338253" y="22302"/>
                      <a:pt x="1360448" y="11151"/>
                    </a:cubicBezTo>
                    <a:cubicBezTo>
                      <a:pt x="2382643" y="0"/>
                      <a:pt x="5192751" y="308517"/>
                      <a:pt x="6133170" y="613317"/>
                    </a:cubicBezTo>
                    <a:cubicBezTo>
                      <a:pt x="7073589" y="918117"/>
                      <a:pt x="7002965" y="1839951"/>
                      <a:pt x="7002965" y="1839951"/>
                    </a:cubicBezTo>
                    <a:lnTo>
                      <a:pt x="7002965" y="1839951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Triangle isocèle 88"/>
              <p:cNvSpPr/>
              <p:nvPr/>
            </p:nvSpPr>
            <p:spPr>
              <a:xfrm rot="20412611">
                <a:off x="4489167" y="1759591"/>
                <a:ext cx="216000" cy="29667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Triangle isocèle 89"/>
              <p:cNvSpPr/>
              <p:nvPr/>
            </p:nvSpPr>
            <p:spPr>
              <a:xfrm rot="3564667">
                <a:off x="5427380" y="1728074"/>
                <a:ext cx="382357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7" name="Triangle isocèle 86"/>
            <p:cNvSpPr/>
            <p:nvPr/>
          </p:nvSpPr>
          <p:spPr>
            <a:xfrm rot="21095591">
              <a:off x="5039343" y="2097899"/>
              <a:ext cx="216000" cy="310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1" name="Groupe 90"/>
          <p:cNvGrpSpPr/>
          <p:nvPr/>
        </p:nvGrpSpPr>
        <p:grpSpPr>
          <a:xfrm rot="14118627">
            <a:off x="883964" y="3064926"/>
            <a:ext cx="2000430" cy="750255"/>
            <a:chOff x="4602013" y="2066619"/>
            <a:chExt cx="1098923" cy="750255"/>
          </a:xfrm>
        </p:grpSpPr>
        <p:grpSp>
          <p:nvGrpSpPr>
            <p:cNvPr id="92" name="Groupe 91"/>
            <p:cNvGrpSpPr/>
            <p:nvPr/>
          </p:nvGrpSpPr>
          <p:grpSpPr>
            <a:xfrm>
              <a:off x="4602013" y="2267617"/>
              <a:ext cx="1098923" cy="549257"/>
              <a:chOff x="4484196" y="1711403"/>
              <a:chExt cx="1259851" cy="665037"/>
            </a:xfrm>
          </p:grpSpPr>
          <p:sp>
            <p:nvSpPr>
              <p:cNvPr id="95" name="Forme libre 94"/>
              <p:cNvSpPr/>
              <p:nvPr/>
            </p:nvSpPr>
            <p:spPr>
              <a:xfrm rot="20814046">
                <a:off x="4491608" y="1836440"/>
                <a:ext cx="1080000" cy="540000"/>
              </a:xfrm>
              <a:custGeom>
                <a:avLst/>
                <a:gdLst>
                  <a:gd name="connsiteX0" fmla="*/ 0 w 7073589"/>
                  <a:gd name="connsiteY0" fmla="*/ 680225 h 1839951"/>
                  <a:gd name="connsiteX1" fmla="*/ 1360448 w 7073589"/>
                  <a:gd name="connsiteY1" fmla="*/ 11151 h 1839951"/>
                  <a:gd name="connsiteX2" fmla="*/ 6133170 w 7073589"/>
                  <a:gd name="connsiteY2" fmla="*/ 613317 h 1839951"/>
                  <a:gd name="connsiteX3" fmla="*/ 7002965 w 7073589"/>
                  <a:gd name="connsiteY3" fmla="*/ 1839951 h 1839951"/>
                  <a:gd name="connsiteX4" fmla="*/ 7002965 w 7073589"/>
                  <a:gd name="connsiteY4" fmla="*/ 1839951 h 183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3589" h="1839951">
                    <a:moveTo>
                      <a:pt x="0" y="680225"/>
                    </a:moveTo>
                    <a:cubicBezTo>
                      <a:pt x="169126" y="351263"/>
                      <a:pt x="338253" y="22302"/>
                      <a:pt x="1360448" y="11151"/>
                    </a:cubicBezTo>
                    <a:cubicBezTo>
                      <a:pt x="2382643" y="0"/>
                      <a:pt x="5192751" y="308517"/>
                      <a:pt x="6133170" y="613317"/>
                    </a:cubicBezTo>
                    <a:cubicBezTo>
                      <a:pt x="7073589" y="918117"/>
                      <a:pt x="7002965" y="1839951"/>
                      <a:pt x="7002965" y="1839951"/>
                    </a:cubicBezTo>
                    <a:lnTo>
                      <a:pt x="7002965" y="1839951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Triangle isocèle 95"/>
              <p:cNvSpPr/>
              <p:nvPr/>
            </p:nvSpPr>
            <p:spPr>
              <a:xfrm rot="19594940">
                <a:off x="4484196" y="1711403"/>
                <a:ext cx="191234" cy="359835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Triangle isocèle 96"/>
              <p:cNvSpPr/>
              <p:nvPr/>
            </p:nvSpPr>
            <p:spPr>
              <a:xfrm rot="3564667">
                <a:off x="5528047" y="1799678"/>
                <a:ext cx="216000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3" name="Triangle isocèle 92"/>
            <p:cNvSpPr/>
            <p:nvPr/>
          </p:nvSpPr>
          <p:spPr>
            <a:xfrm>
              <a:off x="5041523" y="2066619"/>
              <a:ext cx="178526" cy="35424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/>
          <p:cNvGrpSpPr/>
          <p:nvPr/>
        </p:nvGrpSpPr>
        <p:grpSpPr>
          <a:xfrm rot="5247591">
            <a:off x="6466378" y="2602474"/>
            <a:ext cx="1991499" cy="612010"/>
            <a:chOff x="4602012" y="2204864"/>
            <a:chExt cx="1094017" cy="612010"/>
          </a:xfrm>
        </p:grpSpPr>
        <p:grpSp>
          <p:nvGrpSpPr>
            <p:cNvPr id="99" name="Groupe 98"/>
            <p:cNvGrpSpPr/>
            <p:nvPr/>
          </p:nvGrpSpPr>
          <p:grpSpPr>
            <a:xfrm>
              <a:off x="4602012" y="2267617"/>
              <a:ext cx="1094017" cy="549257"/>
              <a:chOff x="4484196" y="1711403"/>
              <a:chExt cx="1254227" cy="665037"/>
            </a:xfrm>
          </p:grpSpPr>
          <p:sp>
            <p:nvSpPr>
              <p:cNvPr id="115" name="Forme libre 114"/>
              <p:cNvSpPr/>
              <p:nvPr/>
            </p:nvSpPr>
            <p:spPr>
              <a:xfrm rot="20814046">
                <a:off x="4491608" y="1836440"/>
                <a:ext cx="1080000" cy="540000"/>
              </a:xfrm>
              <a:custGeom>
                <a:avLst/>
                <a:gdLst>
                  <a:gd name="connsiteX0" fmla="*/ 0 w 7073589"/>
                  <a:gd name="connsiteY0" fmla="*/ 680225 h 1839951"/>
                  <a:gd name="connsiteX1" fmla="*/ 1360448 w 7073589"/>
                  <a:gd name="connsiteY1" fmla="*/ 11151 h 1839951"/>
                  <a:gd name="connsiteX2" fmla="*/ 6133170 w 7073589"/>
                  <a:gd name="connsiteY2" fmla="*/ 613317 h 1839951"/>
                  <a:gd name="connsiteX3" fmla="*/ 7002965 w 7073589"/>
                  <a:gd name="connsiteY3" fmla="*/ 1839951 h 1839951"/>
                  <a:gd name="connsiteX4" fmla="*/ 7002965 w 7073589"/>
                  <a:gd name="connsiteY4" fmla="*/ 1839951 h 183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3589" h="1839951">
                    <a:moveTo>
                      <a:pt x="0" y="680225"/>
                    </a:moveTo>
                    <a:cubicBezTo>
                      <a:pt x="169126" y="351263"/>
                      <a:pt x="338253" y="22302"/>
                      <a:pt x="1360448" y="11151"/>
                    </a:cubicBezTo>
                    <a:cubicBezTo>
                      <a:pt x="2382643" y="0"/>
                      <a:pt x="5192751" y="308517"/>
                      <a:pt x="6133170" y="613317"/>
                    </a:cubicBezTo>
                    <a:cubicBezTo>
                      <a:pt x="7073589" y="918117"/>
                      <a:pt x="7002965" y="1839951"/>
                      <a:pt x="7002965" y="1839951"/>
                    </a:cubicBezTo>
                    <a:lnTo>
                      <a:pt x="7002965" y="1839951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Triangle isocèle 115"/>
              <p:cNvSpPr/>
              <p:nvPr/>
            </p:nvSpPr>
            <p:spPr>
              <a:xfrm rot="19594940">
                <a:off x="4484196" y="1711403"/>
                <a:ext cx="191234" cy="359835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Triangle isocèle 116"/>
              <p:cNvSpPr/>
              <p:nvPr/>
            </p:nvSpPr>
            <p:spPr>
              <a:xfrm rot="3564667">
                <a:off x="5501178" y="1781390"/>
                <a:ext cx="258490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4" name="Triangle isocèle 113"/>
            <p:cNvSpPr/>
            <p:nvPr/>
          </p:nvSpPr>
          <p:spPr>
            <a:xfrm>
              <a:off x="5004048" y="2204864"/>
              <a:ext cx="216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" name="Groupe 117"/>
          <p:cNvGrpSpPr/>
          <p:nvPr/>
        </p:nvGrpSpPr>
        <p:grpSpPr>
          <a:xfrm rot="8098865">
            <a:off x="5775459" y="4529265"/>
            <a:ext cx="1038417" cy="403104"/>
            <a:chOff x="4518240" y="2204864"/>
            <a:chExt cx="1182696" cy="612010"/>
          </a:xfrm>
        </p:grpSpPr>
        <p:grpSp>
          <p:nvGrpSpPr>
            <p:cNvPr id="119" name="Groupe 118"/>
            <p:cNvGrpSpPr/>
            <p:nvPr/>
          </p:nvGrpSpPr>
          <p:grpSpPr>
            <a:xfrm>
              <a:off x="4518240" y="2264542"/>
              <a:ext cx="1182696" cy="552332"/>
              <a:chOff x="4388155" y="1707680"/>
              <a:chExt cx="1355892" cy="668760"/>
            </a:xfrm>
          </p:grpSpPr>
          <p:sp>
            <p:nvSpPr>
              <p:cNvPr id="121" name="Forme libre 120"/>
              <p:cNvSpPr/>
              <p:nvPr/>
            </p:nvSpPr>
            <p:spPr>
              <a:xfrm rot="20814046">
                <a:off x="4491608" y="1836440"/>
                <a:ext cx="1080000" cy="540000"/>
              </a:xfrm>
              <a:custGeom>
                <a:avLst/>
                <a:gdLst>
                  <a:gd name="connsiteX0" fmla="*/ 0 w 7073589"/>
                  <a:gd name="connsiteY0" fmla="*/ 680225 h 1839951"/>
                  <a:gd name="connsiteX1" fmla="*/ 1360448 w 7073589"/>
                  <a:gd name="connsiteY1" fmla="*/ 11151 h 1839951"/>
                  <a:gd name="connsiteX2" fmla="*/ 6133170 w 7073589"/>
                  <a:gd name="connsiteY2" fmla="*/ 613317 h 1839951"/>
                  <a:gd name="connsiteX3" fmla="*/ 7002965 w 7073589"/>
                  <a:gd name="connsiteY3" fmla="*/ 1839951 h 1839951"/>
                  <a:gd name="connsiteX4" fmla="*/ 7002965 w 7073589"/>
                  <a:gd name="connsiteY4" fmla="*/ 1839951 h 183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3589" h="1839951">
                    <a:moveTo>
                      <a:pt x="0" y="680225"/>
                    </a:moveTo>
                    <a:cubicBezTo>
                      <a:pt x="169126" y="351263"/>
                      <a:pt x="338253" y="22302"/>
                      <a:pt x="1360448" y="11151"/>
                    </a:cubicBezTo>
                    <a:cubicBezTo>
                      <a:pt x="2382643" y="0"/>
                      <a:pt x="5192751" y="308517"/>
                      <a:pt x="6133170" y="613317"/>
                    </a:cubicBezTo>
                    <a:cubicBezTo>
                      <a:pt x="7073589" y="918117"/>
                      <a:pt x="7002965" y="1839951"/>
                      <a:pt x="7002965" y="1839951"/>
                    </a:cubicBezTo>
                    <a:lnTo>
                      <a:pt x="7002965" y="1839951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Triangle isocèle 121"/>
              <p:cNvSpPr/>
              <p:nvPr/>
            </p:nvSpPr>
            <p:spPr>
              <a:xfrm rot="19594940">
                <a:off x="4388155" y="1707680"/>
                <a:ext cx="191233" cy="359834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Triangle isocèle 122"/>
              <p:cNvSpPr/>
              <p:nvPr/>
            </p:nvSpPr>
            <p:spPr>
              <a:xfrm rot="3564667">
                <a:off x="5528047" y="1799678"/>
                <a:ext cx="216000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0" name="Triangle isocèle 119"/>
            <p:cNvSpPr/>
            <p:nvPr/>
          </p:nvSpPr>
          <p:spPr>
            <a:xfrm>
              <a:off x="5004048" y="2204864"/>
              <a:ext cx="216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Forme libre 34"/>
          <p:cNvSpPr/>
          <p:nvPr/>
        </p:nvSpPr>
        <p:spPr>
          <a:xfrm>
            <a:off x="4716016" y="1395731"/>
            <a:ext cx="2664296" cy="3761461"/>
          </a:xfrm>
          <a:custGeom>
            <a:avLst/>
            <a:gdLst>
              <a:gd name="connsiteX0" fmla="*/ 1531088 w 2721934"/>
              <a:gd name="connsiteY0" fmla="*/ 0 h 3806456"/>
              <a:gd name="connsiteX1" fmla="*/ 2700669 w 2721934"/>
              <a:gd name="connsiteY1" fmla="*/ 1095153 h 3806456"/>
              <a:gd name="connsiteX2" fmla="*/ 2721934 w 2721934"/>
              <a:gd name="connsiteY2" fmla="*/ 2902688 h 3806456"/>
              <a:gd name="connsiteX3" fmla="*/ 1403497 w 2721934"/>
              <a:gd name="connsiteY3" fmla="*/ 2934586 h 3806456"/>
              <a:gd name="connsiteX4" fmla="*/ 1201479 w 2721934"/>
              <a:gd name="connsiteY4" fmla="*/ 3785191 h 3806456"/>
              <a:gd name="connsiteX5" fmla="*/ 1180214 w 2721934"/>
              <a:gd name="connsiteY5" fmla="*/ 3806456 h 3806456"/>
              <a:gd name="connsiteX6" fmla="*/ 712381 w 2721934"/>
              <a:gd name="connsiteY6" fmla="*/ 3806456 h 3806456"/>
              <a:gd name="connsiteX7" fmla="*/ 233916 w 2721934"/>
              <a:gd name="connsiteY7" fmla="*/ 3806456 h 3806456"/>
              <a:gd name="connsiteX8" fmla="*/ 0 w 2721934"/>
              <a:gd name="connsiteY8" fmla="*/ 3242930 h 3806456"/>
              <a:gd name="connsiteX9" fmla="*/ 956930 w 2721934"/>
              <a:gd name="connsiteY9" fmla="*/ 2349795 h 3806456"/>
              <a:gd name="connsiteX10" fmla="*/ 1339702 w 2721934"/>
              <a:gd name="connsiteY10" fmla="*/ 1254642 h 3806456"/>
              <a:gd name="connsiteX11" fmla="*/ 1531088 w 2721934"/>
              <a:gd name="connsiteY11" fmla="*/ 0 h 380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21934" h="3806456">
                <a:moveTo>
                  <a:pt x="1531088" y="0"/>
                </a:moveTo>
                <a:lnTo>
                  <a:pt x="2700669" y="1095153"/>
                </a:lnTo>
                <a:lnTo>
                  <a:pt x="2721934" y="2902688"/>
                </a:lnTo>
                <a:lnTo>
                  <a:pt x="1403497" y="2934586"/>
                </a:lnTo>
                <a:lnTo>
                  <a:pt x="1201479" y="3785191"/>
                </a:lnTo>
                <a:lnTo>
                  <a:pt x="1180214" y="3806456"/>
                </a:lnTo>
                <a:lnTo>
                  <a:pt x="712381" y="3806456"/>
                </a:lnTo>
                <a:lnTo>
                  <a:pt x="233916" y="3806456"/>
                </a:lnTo>
                <a:lnTo>
                  <a:pt x="0" y="3242930"/>
                </a:lnTo>
                <a:lnTo>
                  <a:pt x="956930" y="2349795"/>
                </a:lnTo>
                <a:lnTo>
                  <a:pt x="1339702" y="1254642"/>
                </a:lnTo>
                <a:lnTo>
                  <a:pt x="1531088" y="0"/>
                </a:lnTo>
                <a:close/>
              </a:path>
            </a:pathLst>
          </a:custGeom>
          <a:pattFill prst="ltUpDiag">
            <a:fgClr>
              <a:srgbClr val="00B050"/>
            </a:fgClr>
            <a:bgClr>
              <a:srgbClr val="FFFF00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Flèche droite 123"/>
          <p:cNvSpPr/>
          <p:nvPr/>
        </p:nvSpPr>
        <p:spPr>
          <a:xfrm rot="11656400">
            <a:off x="617832" y="1366946"/>
            <a:ext cx="3288791" cy="540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1" name="Connecteur droit avec flèche 80"/>
          <p:cNvCxnSpPr/>
          <p:nvPr/>
        </p:nvCxnSpPr>
        <p:spPr>
          <a:xfrm>
            <a:off x="1403648" y="1412776"/>
            <a:ext cx="2016224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683568" y="332656"/>
            <a:ext cx="2880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NORMANDIE</a:t>
            </a:r>
            <a:endParaRPr lang="fr-FR" dirty="0"/>
          </a:p>
        </p:txBody>
      </p:sp>
      <p:sp>
        <p:nvSpPr>
          <p:cNvPr id="75" name="Ellipse 74"/>
          <p:cNvSpPr/>
          <p:nvPr/>
        </p:nvSpPr>
        <p:spPr>
          <a:xfrm rot="17048607">
            <a:off x="2107745" y="1183635"/>
            <a:ext cx="487327" cy="1041252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 rot="1309852">
            <a:off x="2668604" y="1907304"/>
            <a:ext cx="1240701" cy="1226979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491880" y="1916832"/>
            <a:ext cx="902270" cy="720056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3743896" y="211311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Paris</a:t>
            </a:r>
            <a:endParaRPr lang="fr-FR" sz="1400" b="1" dirty="0"/>
          </a:p>
        </p:txBody>
      </p:sp>
      <p:grpSp>
        <p:nvGrpSpPr>
          <p:cNvPr id="38" name="Groupe 37"/>
          <p:cNvGrpSpPr/>
          <p:nvPr/>
        </p:nvGrpSpPr>
        <p:grpSpPr>
          <a:xfrm>
            <a:off x="2868733" y="3933056"/>
            <a:ext cx="575755" cy="1214041"/>
            <a:chOff x="2868733" y="3763849"/>
            <a:chExt cx="575755" cy="1214041"/>
          </a:xfrm>
        </p:grpSpPr>
        <p:sp>
          <p:nvSpPr>
            <p:cNvPr id="126" name="Flèche droite 125"/>
            <p:cNvSpPr/>
            <p:nvPr/>
          </p:nvSpPr>
          <p:spPr>
            <a:xfrm rot="5400000" flipH="1" flipV="1">
              <a:off x="2833015" y="3910231"/>
              <a:ext cx="582813" cy="29005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27" name="Flèche droite 126"/>
            <p:cNvSpPr/>
            <p:nvPr/>
          </p:nvSpPr>
          <p:spPr>
            <a:xfrm rot="5400000">
              <a:off x="2832611" y="4366012"/>
              <a:ext cx="648000" cy="57575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2206518" y="2150912"/>
            <a:ext cx="113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Saint-Quentin en Y.</a:t>
            </a:r>
            <a:endParaRPr lang="fr-FR" sz="12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1963691" y="1044626"/>
            <a:ext cx="736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Vexin</a:t>
            </a:r>
            <a:endParaRPr lang="fr-FR" sz="110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3607148" y="873563"/>
            <a:ext cx="736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Pays de France</a:t>
            </a:r>
            <a:endParaRPr lang="fr-FR" sz="11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2775745" y="2663334"/>
            <a:ext cx="860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Vallée de </a:t>
            </a:r>
          </a:p>
          <a:p>
            <a:r>
              <a:rPr lang="fr-FR" sz="1100" b="1" dirty="0" smtClean="0"/>
              <a:t>Chevreuse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3959932" y="3567964"/>
            <a:ext cx="736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Gâtinais Français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77" grpId="0" animBg="1"/>
      <p:bldP spid="49" grpId="0" animBg="1"/>
      <p:bldP spid="68" grpId="0" animBg="1"/>
      <p:bldP spid="70" grpId="0" animBg="1"/>
      <p:bldP spid="72" grpId="0" animBg="1"/>
      <p:bldP spid="109" grpId="0"/>
      <p:bldP spid="111" grpId="0"/>
      <p:bldP spid="112" grpId="0"/>
      <p:bldP spid="113" grpId="0"/>
      <p:bldP spid="25" grpId="0" animBg="1"/>
      <p:bldP spid="94" grpId="0" animBg="1"/>
      <p:bldP spid="45" grpId="0" animBg="1"/>
      <p:bldP spid="86" grpId="0" animBg="1"/>
      <p:bldP spid="71" grpId="0" animBg="1"/>
      <p:bldP spid="6" grpId="0" animBg="1"/>
      <p:bldP spid="69" grpId="0" animBg="1"/>
      <p:bldP spid="50" grpId="0" animBg="1"/>
      <p:bldP spid="35" grpId="0" animBg="1"/>
      <p:bldP spid="124" grpId="0" animBg="1"/>
      <p:bldP spid="75" grpId="0" animBg="1"/>
      <p:bldP spid="43" grpId="0" animBg="1"/>
      <p:bldP spid="17" grpId="0" animBg="1"/>
      <p:bldP spid="108" grpId="0"/>
      <p:bldP spid="110" grpId="0"/>
      <p:bldP spid="39" grpId="0"/>
      <p:bldP spid="133" grpId="0"/>
      <p:bldP spid="134" grpId="0"/>
      <p:bldP spid="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5547" y="116632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I. Un territoire de vie polarisé  :  </a:t>
            </a:r>
            <a:endParaRPr lang="fr-FR" sz="1400" b="1" dirty="0"/>
          </a:p>
        </p:txBody>
      </p:sp>
      <p:sp>
        <p:nvSpPr>
          <p:cNvPr id="4" name="Ellipse 3"/>
          <p:cNvSpPr/>
          <p:nvPr/>
        </p:nvSpPr>
        <p:spPr>
          <a:xfrm>
            <a:off x="245066" y="620688"/>
            <a:ext cx="360000" cy="360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" name="ZoneTexte 4"/>
          <p:cNvSpPr txBox="1"/>
          <p:nvPr/>
        </p:nvSpPr>
        <p:spPr>
          <a:xfrm>
            <a:off x="225992" y="359078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Dominé par une ville mondiale</a:t>
            </a:r>
            <a:endParaRPr lang="fr-FR" sz="11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09939" y="548680"/>
            <a:ext cx="3690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Paris , une métropole mondiale </a:t>
            </a:r>
            <a:r>
              <a:rPr lang="fr-FR" sz="1100" dirty="0" smtClean="0"/>
              <a:t>de 2,1 Millions d’habitants qui structure une zone d’emploi de 5,8 millions d’habitants.</a:t>
            </a:r>
            <a:endParaRPr lang="fr-FR" sz="1100" dirty="0"/>
          </a:p>
        </p:txBody>
      </p:sp>
      <p:sp>
        <p:nvSpPr>
          <p:cNvPr id="10" name="Rectangle 9"/>
          <p:cNvSpPr/>
          <p:nvPr/>
        </p:nvSpPr>
        <p:spPr>
          <a:xfrm>
            <a:off x="204087" y="1196752"/>
            <a:ext cx="576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2" name="ZoneTexte 11"/>
          <p:cNvSpPr txBox="1"/>
          <p:nvPr/>
        </p:nvSpPr>
        <p:spPr>
          <a:xfrm>
            <a:off x="755576" y="5949280"/>
            <a:ext cx="3557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Couronne périurbaine </a:t>
            </a:r>
            <a:r>
              <a:rPr lang="fr-FR" sz="1100" b="1" dirty="0" err="1" smtClean="0"/>
              <a:t>monopolarisée</a:t>
            </a:r>
            <a:r>
              <a:rPr lang="fr-FR" sz="1100" dirty="0" smtClean="0"/>
              <a:t> dans lequel plus de 40% des habitants travaillent dans le pôle urbain parisien mais éloignés des transports en communs convergents vers Paris.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1520" y="2420888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Marqué par d’importants mouvements pendulaires: </a:t>
            </a:r>
            <a:endParaRPr lang="fr-FR" sz="11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21750" y="3743454"/>
            <a:ext cx="3960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1</a:t>
            </a:r>
            <a:r>
              <a:rPr lang="fr-FR" sz="1100" b="1" dirty="0" smtClean="0"/>
              <a:t>. Un territoire où riches et pauvres coexistent : </a:t>
            </a:r>
            <a:endParaRPr lang="fr-FR" sz="11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292080" y="260648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Périphérie rurale et espace multipolarisé de l’est parisien</a:t>
            </a:r>
            <a:r>
              <a:rPr lang="fr-FR" sz="1100" dirty="0" smtClean="0"/>
              <a:t>. Faible densité de population.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4572000" y="1340768"/>
            <a:ext cx="0" cy="3240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2008" y="3429000"/>
            <a:ext cx="4644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II. Un  territoire qui conserve de  fortes  inégalités  :  </a:t>
            </a:r>
            <a:endParaRPr lang="fr-FR" sz="1400" b="1" dirty="0"/>
          </a:p>
        </p:txBody>
      </p:sp>
      <p:sp>
        <p:nvSpPr>
          <p:cNvPr id="22" name="Ellipse 21"/>
          <p:cNvSpPr/>
          <p:nvPr/>
        </p:nvSpPr>
        <p:spPr>
          <a:xfrm>
            <a:off x="4873558" y="2672659"/>
            <a:ext cx="216000" cy="21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24" name="ZoneTexte 23"/>
          <p:cNvSpPr txBox="1"/>
          <p:nvPr/>
        </p:nvSpPr>
        <p:spPr>
          <a:xfrm>
            <a:off x="5212061" y="2575854"/>
            <a:ext cx="3668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Les villes nouvelles,</a:t>
            </a:r>
            <a:r>
              <a:rPr lang="fr-FR" sz="1100" dirty="0" smtClean="0"/>
              <a:t> une  politique d’aménagement qui cherche à atténuer la polarisation parisienne.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15576" y="2996952"/>
            <a:ext cx="540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863080" y="2756828"/>
            <a:ext cx="3672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Axe de convergence des migrations pendulaires </a:t>
            </a:r>
            <a:r>
              <a:rPr lang="fr-FR" sz="1100" dirty="0" smtClean="0"/>
              <a:t>et   </a:t>
            </a:r>
            <a:r>
              <a:rPr lang="fr-FR" sz="1100" b="1" dirty="0" smtClean="0"/>
              <a:t>réseaux de transport polarisés </a:t>
            </a:r>
            <a:r>
              <a:rPr lang="fr-FR" sz="1100" dirty="0" smtClean="0"/>
              <a:t>et souvent </a:t>
            </a:r>
            <a:r>
              <a:rPr lang="fr-FR" sz="1100" b="1" dirty="0" smtClean="0"/>
              <a:t>saturés </a:t>
            </a:r>
            <a:r>
              <a:rPr lang="fr-FR" sz="1100" dirty="0" smtClean="0"/>
              <a:t>(autoroutes, périphériques, transports ferroviaires)</a:t>
            </a:r>
            <a:endParaRPr lang="fr-FR" sz="1100" dirty="0"/>
          </a:p>
        </p:txBody>
      </p:sp>
      <p:grpSp>
        <p:nvGrpSpPr>
          <p:cNvPr id="38" name="Groupe 37"/>
          <p:cNvGrpSpPr/>
          <p:nvPr/>
        </p:nvGrpSpPr>
        <p:grpSpPr>
          <a:xfrm>
            <a:off x="132068" y="1772816"/>
            <a:ext cx="621213" cy="377992"/>
            <a:chOff x="4572000" y="2204864"/>
            <a:chExt cx="1080000" cy="612008"/>
          </a:xfrm>
        </p:grpSpPr>
        <p:grpSp>
          <p:nvGrpSpPr>
            <p:cNvPr id="29" name="Groupe 28"/>
            <p:cNvGrpSpPr/>
            <p:nvPr/>
          </p:nvGrpSpPr>
          <p:grpSpPr>
            <a:xfrm>
              <a:off x="4572000" y="2276872"/>
              <a:ext cx="1080000" cy="540000"/>
              <a:chOff x="4449787" y="1722611"/>
              <a:chExt cx="1238157" cy="653829"/>
            </a:xfrm>
          </p:grpSpPr>
          <p:sp>
            <p:nvSpPr>
              <p:cNvPr id="30" name="Forme libre 29"/>
              <p:cNvSpPr/>
              <p:nvPr/>
            </p:nvSpPr>
            <p:spPr>
              <a:xfrm rot="20814046">
                <a:off x="4491608" y="1836440"/>
                <a:ext cx="1080000" cy="540000"/>
              </a:xfrm>
              <a:custGeom>
                <a:avLst/>
                <a:gdLst>
                  <a:gd name="connsiteX0" fmla="*/ 0 w 7073589"/>
                  <a:gd name="connsiteY0" fmla="*/ 680225 h 1839951"/>
                  <a:gd name="connsiteX1" fmla="*/ 1360448 w 7073589"/>
                  <a:gd name="connsiteY1" fmla="*/ 11151 h 1839951"/>
                  <a:gd name="connsiteX2" fmla="*/ 6133170 w 7073589"/>
                  <a:gd name="connsiteY2" fmla="*/ 613317 h 1839951"/>
                  <a:gd name="connsiteX3" fmla="*/ 7002965 w 7073589"/>
                  <a:gd name="connsiteY3" fmla="*/ 1839951 h 1839951"/>
                  <a:gd name="connsiteX4" fmla="*/ 7002965 w 7073589"/>
                  <a:gd name="connsiteY4" fmla="*/ 1839951 h 183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3589" h="1839951">
                    <a:moveTo>
                      <a:pt x="0" y="680225"/>
                    </a:moveTo>
                    <a:cubicBezTo>
                      <a:pt x="169126" y="351263"/>
                      <a:pt x="338253" y="22302"/>
                      <a:pt x="1360448" y="11151"/>
                    </a:cubicBezTo>
                    <a:cubicBezTo>
                      <a:pt x="2382643" y="0"/>
                      <a:pt x="5192751" y="308517"/>
                      <a:pt x="6133170" y="613317"/>
                    </a:cubicBezTo>
                    <a:cubicBezTo>
                      <a:pt x="7073589" y="918117"/>
                      <a:pt x="7002965" y="1839951"/>
                      <a:pt x="7002965" y="1839951"/>
                    </a:cubicBezTo>
                    <a:lnTo>
                      <a:pt x="7002965" y="1839951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100"/>
              </a:p>
            </p:txBody>
          </p:sp>
          <p:sp>
            <p:nvSpPr>
              <p:cNvPr id="34" name="Triangle isocèle 33"/>
              <p:cNvSpPr/>
              <p:nvPr/>
            </p:nvSpPr>
            <p:spPr>
              <a:xfrm rot="20412611">
                <a:off x="4449787" y="1722611"/>
                <a:ext cx="216000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100"/>
              </a:p>
            </p:txBody>
          </p:sp>
          <p:sp>
            <p:nvSpPr>
              <p:cNvPr id="36" name="Triangle isocèle 35"/>
              <p:cNvSpPr/>
              <p:nvPr/>
            </p:nvSpPr>
            <p:spPr>
              <a:xfrm rot="3564667">
                <a:off x="5471944" y="1880673"/>
                <a:ext cx="216000" cy="216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100"/>
              </a:p>
            </p:txBody>
          </p:sp>
        </p:grpSp>
        <p:sp>
          <p:nvSpPr>
            <p:cNvPr id="37" name="Triangle isocèle 36"/>
            <p:cNvSpPr/>
            <p:nvPr/>
          </p:nvSpPr>
          <p:spPr>
            <a:xfrm>
              <a:off x="5004048" y="2204864"/>
              <a:ext cx="216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/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179560" y="5661248"/>
            <a:ext cx="395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Un territoire inégalement intégré :</a:t>
            </a:r>
            <a:endParaRPr lang="fr-FR" sz="11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863080" y="1700808"/>
            <a:ext cx="3529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L’aire d’influence de l’IdF s’étend sur les régions voisines</a:t>
            </a:r>
            <a:r>
              <a:rPr lang="fr-FR" sz="1100" dirty="0" smtClean="0"/>
              <a:t>. IDF :  18,77% de la population nationale mais 21,9% des emplois</a:t>
            </a:r>
            <a:r>
              <a:rPr lang="fr-FR" sz="1100" b="1" dirty="0" smtClean="0"/>
              <a:t>, </a:t>
            </a:r>
            <a:r>
              <a:rPr lang="fr-FR" sz="1100" dirty="0" smtClean="0"/>
              <a:t>29% PIB.</a:t>
            </a:r>
            <a:endParaRPr lang="fr-FR" sz="11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472039" y="1052736"/>
            <a:ext cx="34056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Un  territoire qui attire les jeunes…</a:t>
            </a:r>
            <a:r>
              <a:rPr lang="fr-FR" sz="1100" dirty="0" smtClean="0"/>
              <a:t> </a:t>
            </a:r>
          </a:p>
          <a:p>
            <a:r>
              <a:rPr lang="fr-FR" sz="1100" dirty="0" smtClean="0"/>
              <a:t>18-30 ans entre 2003 et 2008  : +  61 000</a:t>
            </a:r>
            <a:r>
              <a:rPr lang="fr-FR" sz="1100" b="1" dirty="0"/>
              <a:t>… </a:t>
            </a:r>
            <a:endParaRPr lang="fr-FR" sz="1100" b="1" dirty="0" smtClean="0"/>
          </a:p>
          <a:p>
            <a:r>
              <a:rPr lang="fr-FR" sz="1100" b="1" dirty="0" smtClean="0"/>
              <a:t>… mais </a:t>
            </a:r>
            <a:r>
              <a:rPr lang="fr-FR" sz="1100" b="1" dirty="0"/>
              <a:t>repousse les plus de </a:t>
            </a:r>
            <a:r>
              <a:rPr lang="fr-FR" sz="1100" b="1" dirty="0" smtClean="0"/>
              <a:t>30 ans, </a:t>
            </a:r>
            <a:r>
              <a:rPr lang="fr-FR" sz="1100" dirty="0" smtClean="0"/>
              <a:t> </a:t>
            </a:r>
            <a:r>
              <a:rPr lang="fr-FR" sz="1100" dirty="0"/>
              <a:t>362 000 </a:t>
            </a:r>
            <a:r>
              <a:rPr lang="fr-FR" sz="1100" dirty="0" smtClean="0"/>
              <a:t>habitants  </a:t>
            </a:r>
            <a:r>
              <a:rPr lang="fr-FR" sz="1100" dirty="0"/>
              <a:t>entre 2003 et </a:t>
            </a:r>
            <a:r>
              <a:rPr lang="fr-FR" sz="1100" dirty="0" smtClean="0"/>
              <a:t>2008 ont quitté l’Ile-de-France au profit d’une autre région.</a:t>
            </a:r>
            <a:endParaRPr lang="fr-FR" sz="1100" dirty="0"/>
          </a:p>
          <a:p>
            <a:endParaRPr lang="fr-FR" sz="11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716016" y="3645024"/>
            <a:ext cx="395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 En association avec les collectivité territoriale :</a:t>
            </a:r>
            <a:endParaRPr lang="fr-FR" sz="1100" b="1" dirty="0"/>
          </a:p>
        </p:txBody>
      </p:sp>
      <p:sp>
        <p:nvSpPr>
          <p:cNvPr id="48" name="Rectangle 47"/>
          <p:cNvSpPr/>
          <p:nvPr/>
        </p:nvSpPr>
        <p:spPr>
          <a:xfrm rot="1309852">
            <a:off x="178338" y="4061226"/>
            <a:ext cx="375692" cy="381859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49" name="Ellipse 48"/>
          <p:cNvSpPr/>
          <p:nvPr/>
        </p:nvSpPr>
        <p:spPr>
          <a:xfrm rot="5400000">
            <a:off x="251560" y="4653144"/>
            <a:ext cx="288000" cy="432000"/>
          </a:xfrm>
          <a:prstGeom prst="ellipse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50" name="ZoneTexte 49"/>
          <p:cNvSpPr txBox="1"/>
          <p:nvPr/>
        </p:nvSpPr>
        <p:spPr>
          <a:xfrm>
            <a:off x="755576" y="4006225"/>
            <a:ext cx="3701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Communes concentrant les populations à  </a:t>
            </a:r>
            <a:r>
              <a:rPr lang="fr-FR" sz="1100" b="1" dirty="0" smtClean="0"/>
              <a:t>hauts revenus </a:t>
            </a:r>
            <a:r>
              <a:rPr lang="fr-FR" sz="1100" dirty="0" smtClean="0"/>
              <a:t>et une forte majorité des </a:t>
            </a:r>
            <a:r>
              <a:rPr lang="fr-FR" sz="1100" b="1" dirty="0" smtClean="0"/>
              <a:t>emplois de cadre.</a:t>
            </a:r>
            <a:endParaRPr lang="fr-FR" sz="11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755576" y="4509120"/>
            <a:ext cx="36369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Communes  concentrant </a:t>
            </a:r>
            <a:r>
              <a:rPr lang="fr-FR" sz="1100" b="1" dirty="0" smtClean="0"/>
              <a:t>plus de 15% d’étrangers </a:t>
            </a:r>
            <a:r>
              <a:rPr lang="fr-FR" sz="1100" dirty="0" smtClean="0"/>
              <a:t>et </a:t>
            </a:r>
            <a:r>
              <a:rPr lang="fr-FR" sz="1100" b="1" dirty="0" smtClean="0"/>
              <a:t>des taux de chômage supérieurs à 15% </a:t>
            </a:r>
            <a:r>
              <a:rPr lang="fr-FR" sz="1100" dirty="0" smtClean="0"/>
              <a:t>contre 10% à l’échelle régionale. Importante politique de </a:t>
            </a:r>
            <a:r>
              <a:rPr lang="fr-FR" sz="1100" b="1" dirty="0" smtClean="0"/>
              <a:t>Rénovation Urbaine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61" name="Ellipse 60"/>
          <p:cNvSpPr/>
          <p:nvPr/>
        </p:nvSpPr>
        <p:spPr>
          <a:xfrm rot="17048607">
            <a:off x="332611" y="5172003"/>
            <a:ext cx="223054" cy="437621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2" name="ZoneTexte 61"/>
          <p:cNvSpPr txBox="1"/>
          <p:nvPr/>
        </p:nvSpPr>
        <p:spPr>
          <a:xfrm>
            <a:off x="719064" y="5229200"/>
            <a:ext cx="3636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Ancien territoire industrialisé </a:t>
            </a:r>
            <a:r>
              <a:rPr lang="fr-FR" sz="1100" dirty="0" smtClean="0"/>
              <a:t>ayant connu une importante diminution de l’emploi ouvrier.</a:t>
            </a:r>
            <a:endParaRPr lang="fr-FR" sz="1100" dirty="0"/>
          </a:p>
        </p:txBody>
      </p:sp>
      <p:sp>
        <p:nvSpPr>
          <p:cNvPr id="63" name="Rectangle 62"/>
          <p:cNvSpPr/>
          <p:nvPr/>
        </p:nvSpPr>
        <p:spPr>
          <a:xfrm>
            <a:off x="179576" y="6165336"/>
            <a:ext cx="576000" cy="2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4" name="Rectangle 63"/>
          <p:cNvSpPr/>
          <p:nvPr/>
        </p:nvSpPr>
        <p:spPr>
          <a:xfrm>
            <a:off x="4652523" y="359078"/>
            <a:ext cx="576000" cy="288000"/>
          </a:xfrm>
          <a:prstGeom prst="rect">
            <a:avLst/>
          </a:prstGeom>
          <a:pattFill prst="ltUpDiag">
            <a:fgClr>
              <a:srgbClr val="00B050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66" name="ZoneTexte 65"/>
          <p:cNvSpPr txBox="1"/>
          <p:nvPr/>
        </p:nvSpPr>
        <p:spPr>
          <a:xfrm>
            <a:off x="4652523" y="2031002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III. Un territoire aménagé :  </a:t>
            </a:r>
            <a:endParaRPr lang="fr-FR" sz="14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827584" y="1028636"/>
            <a:ext cx="3672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</a:t>
            </a:r>
            <a:r>
              <a:rPr lang="fr-FR" sz="1100" b="1" dirty="0" smtClean="0"/>
              <a:t>ommunes de l’aire </a:t>
            </a:r>
            <a:r>
              <a:rPr lang="fr-FR" sz="1100" b="1" dirty="0" smtClean="0"/>
              <a:t>urbaine </a:t>
            </a:r>
            <a:r>
              <a:rPr lang="fr-FR" sz="1100" dirty="0" smtClean="0"/>
              <a:t>dont </a:t>
            </a:r>
            <a:r>
              <a:rPr lang="fr-FR" sz="1100" dirty="0" smtClean="0"/>
              <a:t>la </a:t>
            </a:r>
            <a:r>
              <a:rPr lang="fr-FR" sz="1100" dirty="0" smtClean="0"/>
              <a:t>population  </a:t>
            </a:r>
            <a:r>
              <a:rPr lang="fr-FR" sz="1100" dirty="0" smtClean="0"/>
              <a:t>travaille majoritairement dans </a:t>
            </a:r>
            <a:r>
              <a:rPr lang="fr-FR" sz="1100" b="1" dirty="0" smtClean="0"/>
              <a:t>le cœur de l’agglomération parisienne</a:t>
            </a:r>
            <a:r>
              <a:rPr lang="fr-FR" sz="1100" dirty="0" smtClean="0"/>
              <a:t>.</a:t>
            </a:r>
            <a:r>
              <a:rPr lang="fr-FR" sz="1100" b="1" dirty="0" smtClean="0"/>
              <a:t> (+ de 1O Millions d’habitants) </a:t>
            </a:r>
            <a:endParaRPr lang="fr-FR" sz="1100" dirty="0" smtClean="0"/>
          </a:p>
        </p:txBody>
      </p:sp>
      <p:grpSp>
        <p:nvGrpSpPr>
          <p:cNvPr id="69" name="Groupe 68"/>
          <p:cNvGrpSpPr/>
          <p:nvPr/>
        </p:nvGrpSpPr>
        <p:grpSpPr>
          <a:xfrm rot="5400000">
            <a:off x="4770969" y="1006298"/>
            <a:ext cx="629179" cy="866072"/>
            <a:chOff x="2868733" y="3763849"/>
            <a:chExt cx="575755" cy="1214041"/>
          </a:xfrm>
        </p:grpSpPr>
        <p:sp>
          <p:nvSpPr>
            <p:cNvPr id="70" name="Flèche droite 69"/>
            <p:cNvSpPr/>
            <p:nvPr/>
          </p:nvSpPr>
          <p:spPr>
            <a:xfrm rot="5400000" flipH="1" flipV="1">
              <a:off x="2833015" y="3910231"/>
              <a:ext cx="582813" cy="29005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FF0000"/>
                </a:solidFill>
              </a:endParaRPr>
            </a:p>
          </p:txBody>
        </p:sp>
        <p:sp>
          <p:nvSpPr>
            <p:cNvPr id="71" name="Flèche droite 70"/>
            <p:cNvSpPr/>
            <p:nvPr/>
          </p:nvSpPr>
          <p:spPr>
            <a:xfrm rot="5400000">
              <a:off x="2832611" y="4366012"/>
              <a:ext cx="648000" cy="57575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/>
            </a:p>
          </p:txBody>
        </p:sp>
      </p:grpSp>
      <p:sp>
        <p:nvSpPr>
          <p:cNvPr id="72" name="ZoneTexte 71"/>
          <p:cNvSpPr txBox="1"/>
          <p:nvPr/>
        </p:nvSpPr>
        <p:spPr>
          <a:xfrm>
            <a:off x="4625904" y="764704"/>
            <a:ext cx="395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3</a:t>
            </a:r>
            <a:r>
              <a:rPr lang="fr-FR" sz="1100" b="1" dirty="0" smtClean="0"/>
              <a:t>. Un territoire inégalement attractif :</a:t>
            </a:r>
            <a:endParaRPr lang="fr-FR" sz="11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4690576" y="2343418"/>
            <a:ext cx="3960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1</a:t>
            </a:r>
            <a:r>
              <a:rPr lang="fr-FR" sz="1100" b="1" dirty="0" smtClean="0"/>
              <a:t>. Par l’Etat : </a:t>
            </a:r>
            <a:endParaRPr lang="fr-FR" sz="1100" b="1" dirty="0"/>
          </a:p>
        </p:txBody>
      </p:sp>
      <p:sp>
        <p:nvSpPr>
          <p:cNvPr id="74" name="Flèche droite 73"/>
          <p:cNvSpPr/>
          <p:nvPr/>
        </p:nvSpPr>
        <p:spPr>
          <a:xfrm rot="10800000">
            <a:off x="4644008" y="3140968"/>
            <a:ext cx="553349" cy="3561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/>
          </a:p>
        </p:txBody>
      </p:sp>
      <p:sp>
        <p:nvSpPr>
          <p:cNvPr id="75" name="ZoneTexte 74"/>
          <p:cNvSpPr txBox="1"/>
          <p:nvPr/>
        </p:nvSpPr>
        <p:spPr>
          <a:xfrm>
            <a:off x="5220072" y="3152348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Projet Grand Paris</a:t>
            </a:r>
            <a:r>
              <a:rPr lang="fr-FR" sz="1100" dirty="0"/>
              <a:t> </a:t>
            </a:r>
            <a:r>
              <a:rPr lang="fr-FR" sz="1100" dirty="0" smtClean="0"/>
              <a:t>: développement de l’Axe de la Paris-Le Havre. </a:t>
            </a:r>
          </a:p>
        </p:txBody>
      </p:sp>
      <p:sp>
        <p:nvSpPr>
          <p:cNvPr id="76" name="Ellipse 75"/>
          <p:cNvSpPr/>
          <p:nvPr/>
        </p:nvSpPr>
        <p:spPr>
          <a:xfrm rot="17048607">
            <a:off x="4864240" y="3906628"/>
            <a:ext cx="208915" cy="52862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77" name="Rectangle 76"/>
          <p:cNvSpPr/>
          <p:nvPr/>
        </p:nvSpPr>
        <p:spPr>
          <a:xfrm>
            <a:off x="4744628" y="4581128"/>
            <a:ext cx="475444" cy="28384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78" name="ZoneTexte 77"/>
          <p:cNvSpPr txBox="1"/>
          <p:nvPr/>
        </p:nvSpPr>
        <p:spPr>
          <a:xfrm>
            <a:off x="4860032" y="5013176"/>
            <a:ext cx="395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3</a:t>
            </a:r>
            <a:r>
              <a:rPr lang="fr-FR" sz="1100" b="1" dirty="0" smtClean="0"/>
              <a:t>. Sous l’impulsion du Conseil Régional:</a:t>
            </a:r>
            <a:endParaRPr lang="fr-FR" sz="1100" b="1" dirty="0"/>
          </a:p>
        </p:txBody>
      </p:sp>
      <p:sp>
        <p:nvSpPr>
          <p:cNvPr id="79" name="Ellipse 78"/>
          <p:cNvSpPr/>
          <p:nvPr/>
        </p:nvSpPr>
        <p:spPr>
          <a:xfrm>
            <a:off x="4750600" y="6129088"/>
            <a:ext cx="477923" cy="396256"/>
          </a:xfrm>
          <a:prstGeom prst="ellipse">
            <a:avLst/>
          </a:prstGeom>
          <a:pattFill prst="pct20">
            <a:fgClr>
              <a:schemeClr val="tx1"/>
            </a:fgClr>
            <a:bgClr>
              <a:srgbClr val="92D050"/>
            </a:bgClr>
          </a:pattFill>
          <a:ln>
            <a:solidFill>
              <a:srgbClr val="90C2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80" name="ZoneTexte 79"/>
          <p:cNvSpPr txBox="1"/>
          <p:nvPr/>
        </p:nvSpPr>
        <p:spPr>
          <a:xfrm>
            <a:off x="5292080" y="3933056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Opération d’Intérêt National  Seine Aval, </a:t>
            </a:r>
            <a:r>
              <a:rPr lang="fr-FR" sz="1100" dirty="0" smtClean="0"/>
              <a:t>redynamisation de la vallée industrielle de la Seine. 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5364088" y="4509120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Grand Paris Express </a:t>
            </a:r>
            <a:r>
              <a:rPr lang="fr-FR" sz="1100" dirty="0" smtClean="0"/>
              <a:t>création d’un nouveau réseau de transport ferroviaire vers Paris et de banlieue à banlieue . </a:t>
            </a:r>
          </a:p>
        </p:txBody>
      </p:sp>
      <p:grpSp>
        <p:nvGrpSpPr>
          <p:cNvPr id="82" name="Groupe 81"/>
          <p:cNvGrpSpPr/>
          <p:nvPr/>
        </p:nvGrpSpPr>
        <p:grpSpPr>
          <a:xfrm>
            <a:off x="4680072" y="5409280"/>
            <a:ext cx="540000" cy="540000"/>
            <a:chOff x="2961454" y="1340992"/>
            <a:chExt cx="2050169" cy="2050169"/>
          </a:xfrm>
        </p:grpSpPr>
        <p:sp>
          <p:nvSpPr>
            <p:cNvPr id="83" name="Ellipse 82"/>
            <p:cNvSpPr/>
            <p:nvPr/>
          </p:nvSpPr>
          <p:spPr>
            <a:xfrm>
              <a:off x="3392726" y="1751026"/>
              <a:ext cx="1230101" cy="1230101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2961454" y="1340992"/>
              <a:ext cx="2050169" cy="2050169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5274132" y="5373216"/>
            <a:ext cx="36903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Ceinture verte </a:t>
            </a:r>
            <a:r>
              <a:rPr lang="fr-FR" sz="1100" dirty="0" smtClean="0"/>
              <a:t>inscrite au Schéma  Directeur de la Région Ile-de-France (SDRIF), maintien des activités rurales et aménagement d’espaces verts publics fortement carencés .</a:t>
            </a:r>
            <a:endParaRPr lang="fr-FR" sz="1100" dirty="0"/>
          </a:p>
        </p:txBody>
      </p:sp>
      <p:sp>
        <p:nvSpPr>
          <p:cNvPr id="85" name="ZoneTexte 84"/>
          <p:cNvSpPr txBox="1"/>
          <p:nvPr/>
        </p:nvSpPr>
        <p:spPr>
          <a:xfrm>
            <a:off x="5346141" y="6093296"/>
            <a:ext cx="3690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Parc naturel régional </a:t>
            </a:r>
            <a:r>
              <a:rPr lang="fr-FR" sz="1100" dirty="0" smtClean="0"/>
              <a:t>créé et géré par le Conseil Régional,  s’inscrit dans une politique de Développement  Durable.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/>
      <p:bldP spid="10" grpId="0" animBg="1"/>
      <p:bldP spid="12" grpId="0"/>
      <p:bldP spid="13" grpId="0"/>
      <p:bldP spid="14" grpId="0"/>
      <p:bldP spid="16" grpId="0"/>
      <p:bldP spid="20" grpId="0"/>
      <p:bldP spid="22" grpId="0" animBg="1"/>
      <p:bldP spid="24" grpId="0"/>
      <p:bldP spid="28" grpId="0"/>
      <p:bldP spid="39" grpId="0"/>
      <p:bldP spid="41" grpId="0"/>
      <p:bldP spid="42" grpId="0"/>
      <p:bldP spid="47" grpId="0"/>
      <p:bldP spid="48" grpId="0" animBg="1"/>
      <p:bldP spid="49" grpId="0" animBg="1"/>
      <p:bldP spid="50" grpId="0"/>
      <p:bldP spid="51" grpId="0"/>
      <p:bldP spid="61" grpId="0" animBg="1"/>
      <p:bldP spid="62" grpId="0"/>
      <p:bldP spid="63" grpId="0" animBg="1"/>
      <p:bldP spid="64" grpId="0" animBg="1"/>
      <p:bldP spid="66" grpId="0"/>
      <p:bldP spid="67" grpId="0"/>
      <p:bldP spid="72" grpId="0"/>
      <p:bldP spid="73" grpId="0"/>
      <p:bldP spid="74" grpId="0" animBg="1"/>
      <p:bldP spid="75" grpId="0"/>
      <p:bldP spid="76" grpId="0" animBg="1"/>
      <p:bldP spid="77" grpId="0" animBg="1"/>
      <p:bldP spid="78" grpId="0"/>
      <p:bldP spid="79" grpId="0" animBg="1"/>
      <p:bldP spid="80" grpId="0"/>
      <p:bldP spid="81" grpId="0"/>
      <p:bldP spid="11" grpId="0"/>
      <p:bldP spid="8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458</Words>
  <Application>Microsoft Office PowerPoint</Application>
  <PresentationFormat>Affichage à l'écran (4:3)</PresentationFormat>
  <Paragraphs>48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58</cp:revision>
  <dcterms:created xsi:type="dcterms:W3CDTF">2011-09-28T16:08:01Z</dcterms:created>
  <dcterms:modified xsi:type="dcterms:W3CDTF">2011-10-06T16:56:19Z</dcterms:modified>
</cp:coreProperties>
</file>