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8775" autoAdjust="0"/>
  </p:normalViewPr>
  <p:slideViewPr>
    <p:cSldViewPr>
      <p:cViewPr>
        <p:scale>
          <a:sx n="124" d="100"/>
          <a:sy n="124" d="100"/>
        </p:scale>
        <p:origin x="-78" y="13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32D4-0E71-455E-9BFF-FA362402A889}" type="datetimeFigureOut">
              <a:rPr lang="fr-FR" smtClean="0"/>
              <a:pPr/>
              <a:t>15/05/2013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4B6B-BA9C-4DF7-BCB0-F303C0BB8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32D4-0E71-455E-9BFF-FA362402A889}" type="datetimeFigureOut">
              <a:rPr lang="fr-FR" smtClean="0"/>
              <a:pPr/>
              <a:t>15/05/2013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4B6B-BA9C-4DF7-BCB0-F303C0BB8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32D4-0E71-455E-9BFF-FA362402A889}" type="datetimeFigureOut">
              <a:rPr lang="fr-FR" smtClean="0"/>
              <a:pPr/>
              <a:t>15/05/2013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4B6B-BA9C-4DF7-BCB0-F303C0BB8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32D4-0E71-455E-9BFF-FA362402A889}" type="datetimeFigureOut">
              <a:rPr lang="fr-FR" smtClean="0"/>
              <a:pPr/>
              <a:t>15/05/2013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4B6B-BA9C-4DF7-BCB0-F303C0BB8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32D4-0E71-455E-9BFF-FA362402A889}" type="datetimeFigureOut">
              <a:rPr lang="fr-FR" smtClean="0"/>
              <a:pPr/>
              <a:t>15/05/2013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4B6B-BA9C-4DF7-BCB0-F303C0BB8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32D4-0E71-455E-9BFF-FA362402A889}" type="datetimeFigureOut">
              <a:rPr lang="fr-FR" smtClean="0"/>
              <a:pPr/>
              <a:t>15/05/2013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4B6B-BA9C-4DF7-BCB0-F303C0BB8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32D4-0E71-455E-9BFF-FA362402A889}" type="datetimeFigureOut">
              <a:rPr lang="fr-FR" smtClean="0"/>
              <a:pPr/>
              <a:t>15/05/2013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4B6B-BA9C-4DF7-BCB0-F303C0BB8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32D4-0E71-455E-9BFF-FA362402A889}" type="datetimeFigureOut">
              <a:rPr lang="fr-FR" smtClean="0"/>
              <a:pPr/>
              <a:t>15/05/2013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4B6B-BA9C-4DF7-BCB0-F303C0BB8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32D4-0E71-455E-9BFF-FA362402A889}" type="datetimeFigureOut">
              <a:rPr lang="fr-FR" smtClean="0"/>
              <a:pPr/>
              <a:t>15/05/2013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4B6B-BA9C-4DF7-BCB0-F303C0BB8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32D4-0E71-455E-9BFF-FA362402A889}" type="datetimeFigureOut">
              <a:rPr lang="fr-FR" smtClean="0"/>
              <a:pPr/>
              <a:t>15/05/2013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4B6B-BA9C-4DF7-BCB0-F303C0BB8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32D4-0E71-455E-9BFF-FA362402A889}" type="datetimeFigureOut">
              <a:rPr lang="fr-FR" smtClean="0"/>
              <a:pPr/>
              <a:t>15/05/2013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4B6B-BA9C-4DF7-BCB0-F303C0BB8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E32D4-0E71-455E-9BFF-FA362402A889}" type="datetimeFigureOut">
              <a:rPr lang="fr-FR" smtClean="0"/>
              <a:pPr/>
              <a:t>15/05/2013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94B6B-BA9C-4DF7-BCB0-F303C0BB8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e 51"/>
          <p:cNvGrpSpPr/>
          <p:nvPr/>
        </p:nvGrpSpPr>
        <p:grpSpPr>
          <a:xfrm>
            <a:off x="107504" y="476672"/>
            <a:ext cx="1656184" cy="1296144"/>
            <a:chOff x="149533" y="677217"/>
            <a:chExt cx="1656184" cy="1296144"/>
          </a:xfrm>
        </p:grpSpPr>
        <p:sp>
          <p:nvSpPr>
            <p:cNvPr id="9" name="Ellipse 8"/>
            <p:cNvSpPr/>
            <p:nvPr/>
          </p:nvSpPr>
          <p:spPr>
            <a:xfrm>
              <a:off x="149533" y="677217"/>
              <a:ext cx="1656184" cy="129614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725597" y="1253281"/>
              <a:ext cx="10081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dirty="0" smtClean="0"/>
                <a:t>Etats-Unis</a:t>
              </a:r>
              <a:endParaRPr lang="fr-FR" sz="1100" dirty="0"/>
            </a:p>
          </p:txBody>
        </p:sp>
      </p:grpSp>
      <p:cxnSp>
        <p:nvCxnSpPr>
          <p:cNvPr id="22" name="Connecteur droit 21"/>
          <p:cNvCxnSpPr/>
          <p:nvPr/>
        </p:nvCxnSpPr>
        <p:spPr>
          <a:xfrm>
            <a:off x="1877725" y="2117377"/>
            <a:ext cx="1080120" cy="1512168"/>
          </a:xfrm>
          <a:prstGeom prst="line">
            <a:avLst/>
          </a:prstGeom>
          <a:ln w="57150">
            <a:solidFill>
              <a:srgbClr val="00B050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Ellipse 84"/>
          <p:cNvSpPr/>
          <p:nvPr/>
        </p:nvSpPr>
        <p:spPr>
          <a:xfrm>
            <a:off x="2159776" y="2564904"/>
            <a:ext cx="396000" cy="2880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0" y="3645024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AutoNum type="romanUcPeriod"/>
            </a:pPr>
            <a:r>
              <a:rPr lang="fr-FR" sz="1200" b="1" dirty="0" smtClean="0"/>
              <a:t>Un territoire caribéen : </a:t>
            </a:r>
            <a:r>
              <a:rPr lang="fr-FR" dirty="0" smtClean="0"/>
              <a:t> </a:t>
            </a:r>
          </a:p>
          <a:p>
            <a:pPr marL="400050" indent="-400050">
              <a:buAutoNum type="romanUcPeriod"/>
            </a:pPr>
            <a:endParaRPr lang="fr-FR" dirty="0"/>
          </a:p>
        </p:txBody>
      </p:sp>
      <p:sp>
        <p:nvSpPr>
          <p:cNvPr id="33" name="ZoneTexte 32"/>
          <p:cNvSpPr txBox="1"/>
          <p:nvPr/>
        </p:nvSpPr>
        <p:spPr>
          <a:xfrm>
            <a:off x="683568" y="4077072"/>
            <a:ext cx="52565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cs typeface="Times New Roman" pitchFamily="18" charset="0"/>
              </a:rPr>
              <a:t>DROM français, </a:t>
            </a:r>
            <a:r>
              <a:rPr lang="fr-FR" sz="1100" b="1" dirty="0" smtClean="0">
                <a:cs typeface="Times New Roman" pitchFamily="18" charset="0"/>
              </a:rPr>
              <a:t>forte </a:t>
            </a:r>
            <a:r>
              <a:rPr lang="fr-FR" sz="1100" b="1" dirty="0" smtClean="0">
                <a:cs typeface="Times New Roman" pitchFamily="18" charset="0"/>
              </a:rPr>
              <a:t>littoralisation</a:t>
            </a:r>
            <a:r>
              <a:rPr lang="fr-FR" sz="1100" dirty="0" smtClean="0">
                <a:cs typeface="Times New Roman" pitchFamily="18" charset="0"/>
              </a:rPr>
              <a:t>. </a:t>
            </a:r>
            <a:r>
              <a:rPr lang="fr-FR" sz="1100" b="1" dirty="0" smtClean="0">
                <a:cs typeface="Times New Roman" pitchFamily="18" charset="0"/>
              </a:rPr>
              <a:t>Prospérité relative, </a:t>
            </a:r>
            <a:r>
              <a:rPr lang="fr-FR" sz="1100" dirty="0" smtClean="0">
                <a:cs typeface="Times New Roman" pitchFamily="18" charset="0"/>
              </a:rPr>
              <a:t>PIB/hab. très supérieur à celui des Etats  des Caraïbes</a:t>
            </a:r>
            <a:r>
              <a:rPr lang="fr-FR" sz="1100" b="1" dirty="0" smtClean="0">
                <a:cs typeface="Times New Roman" pitchFamily="18" charset="0"/>
              </a:rPr>
              <a:t> </a:t>
            </a:r>
            <a:r>
              <a:rPr lang="fr-FR" sz="1100" dirty="0" smtClean="0">
                <a:cs typeface="Times New Roman" pitchFamily="18" charset="0"/>
              </a:rPr>
              <a:t>mais  inférieur à la moyenne de l’UE.</a:t>
            </a:r>
            <a:endParaRPr lang="fr-FR" sz="1100" b="1" dirty="0">
              <a:cs typeface="Times New Roman" pitchFamily="18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251520" y="3887470"/>
            <a:ext cx="38884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1.  Un  territoire </a:t>
            </a:r>
            <a:r>
              <a:rPr lang="fr-FR" sz="1100" b="1" dirty="0" smtClean="0"/>
              <a:t>développé</a:t>
            </a:r>
            <a:r>
              <a:rPr lang="fr-FR" sz="1100" b="1" dirty="0" smtClean="0"/>
              <a:t>… :  </a:t>
            </a:r>
            <a:endParaRPr lang="fr-FR" sz="1100" b="1" dirty="0"/>
          </a:p>
        </p:txBody>
      </p:sp>
      <p:sp>
        <p:nvSpPr>
          <p:cNvPr id="42" name="Rectangle 41"/>
          <p:cNvSpPr/>
          <p:nvPr/>
        </p:nvSpPr>
        <p:spPr>
          <a:xfrm>
            <a:off x="395544" y="4653136"/>
            <a:ext cx="72000" cy="72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683568" y="4509120"/>
            <a:ext cx="540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cs typeface="Times New Roman" pitchFamily="18" charset="0"/>
              </a:rPr>
              <a:t>Aire Urbaine </a:t>
            </a:r>
            <a:r>
              <a:rPr lang="fr-FR" sz="1100" dirty="0" smtClean="0">
                <a:cs typeface="Times New Roman" pitchFamily="18" charset="0"/>
              </a:rPr>
              <a:t>: principale, </a:t>
            </a:r>
            <a:r>
              <a:rPr lang="fr-FR" sz="1100" dirty="0" smtClean="0">
                <a:cs typeface="Times New Roman" pitchFamily="18" charset="0"/>
              </a:rPr>
              <a:t>hub  aérien et </a:t>
            </a:r>
            <a:r>
              <a:rPr lang="fr-FR" sz="1100" dirty="0" smtClean="0">
                <a:cs typeface="Times New Roman" pitchFamily="18" charset="0"/>
              </a:rPr>
              <a:t>portuaire,1/3 </a:t>
            </a:r>
            <a:r>
              <a:rPr lang="fr-FR" sz="1100" dirty="0" smtClean="0">
                <a:cs typeface="Times New Roman" pitchFamily="18" charset="0"/>
              </a:rPr>
              <a:t>de la population.</a:t>
            </a:r>
            <a:endParaRPr lang="fr-FR" sz="1100" dirty="0">
              <a:cs typeface="Times New Roman" pitchFamily="18" charset="0"/>
            </a:endParaRPr>
          </a:p>
        </p:txBody>
      </p:sp>
      <p:sp>
        <p:nvSpPr>
          <p:cNvPr id="34" name="Ellipse 33"/>
          <p:cNvSpPr/>
          <p:nvPr/>
        </p:nvSpPr>
        <p:spPr>
          <a:xfrm rot="19586393">
            <a:off x="215050" y="5032925"/>
            <a:ext cx="180000" cy="360000"/>
          </a:xfrm>
          <a:prstGeom prst="ellipse">
            <a:avLst/>
          </a:prstGeom>
          <a:noFill/>
          <a:ln w="1270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/>
          <p:cNvSpPr txBox="1"/>
          <p:nvPr/>
        </p:nvSpPr>
        <p:spPr>
          <a:xfrm>
            <a:off x="611560" y="4941168"/>
            <a:ext cx="52565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Espace </a:t>
            </a:r>
            <a:r>
              <a:rPr lang="fr-FR" sz="1100" b="1" dirty="0" smtClean="0"/>
              <a:t>français  de l’aire caribéenne :  3</a:t>
            </a:r>
            <a:r>
              <a:rPr lang="fr-FR" sz="1100" dirty="0" smtClean="0"/>
              <a:t> </a:t>
            </a:r>
            <a:r>
              <a:rPr lang="fr-FR" sz="1100" b="1" dirty="0" smtClean="0"/>
              <a:t>DROM (</a:t>
            </a:r>
            <a:r>
              <a:rPr lang="fr-FR" sz="1100" dirty="0" smtClean="0"/>
              <a:t>Guadeloupe, Martinique, Guyane</a:t>
            </a:r>
            <a:r>
              <a:rPr lang="fr-FR" sz="1100" b="1" dirty="0" smtClean="0"/>
              <a:t>) </a:t>
            </a:r>
            <a:r>
              <a:rPr lang="fr-FR" sz="1100" dirty="0" smtClean="0"/>
              <a:t>et de</a:t>
            </a:r>
            <a:r>
              <a:rPr lang="fr-FR" sz="1100" b="1" dirty="0" smtClean="0"/>
              <a:t>  2 </a:t>
            </a:r>
            <a:r>
              <a:rPr lang="fr-FR" sz="1100" b="1" dirty="0" smtClean="0"/>
              <a:t>COM (</a:t>
            </a:r>
            <a:r>
              <a:rPr lang="fr-FR" sz="1100" dirty="0" smtClean="0"/>
              <a:t>Saint Martin, Saint Barthélémy</a:t>
            </a:r>
            <a:r>
              <a:rPr lang="fr-FR" sz="1100" b="1" dirty="0" smtClean="0"/>
              <a:t>)  </a:t>
            </a:r>
            <a:endParaRPr lang="fr-FR" sz="1100" dirty="0"/>
          </a:p>
        </p:txBody>
      </p:sp>
      <p:sp>
        <p:nvSpPr>
          <p:cNvPr id="7" name="Ellipse 6"/>
          <p:cNvSpPr/>
          <p:nvPr/>
        </p:nvSpPr>
        <p:spPr>
          <a:xfrm rot="19220894">
            <a:off x="1662857" y="1358463"/>
            <a:ext cx="1319838" cy="249037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77525" y="101153"/>
            <a:ext cx="5976664" cy="36004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 rot="21042587">
            <a:off x="4337324" y="1323515"/>
            <a:ext cx="1656000" cy="1260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orme libre 19"/>
          <p:cNvSpPr/>
          <p:nvPr/>
        </p:nvSpPr>
        <p:spPr>
          <a:xfrm>
            <a:off x="827584" y="1700808"/>
            <a:ext cx="1296144" cy="1152128"/>
          </a:xfrm>
          <a:custGeom>
            <a:avLst/>
            <a:gdLst>
              <a:gd name="connsiteX0" fmla="*/ 1 w 1530850"/>
              <a:gd name="connsiteY0" fmla="*/ 0 h 1664414"/>
              <a:gd name="connsiteX1" fmla="*/ 61645 w 1530850"/>
              <a:gd name="connsiteY1" fmla="*/ 616450 h 1664414"/>
              <a:gd name="connsiteX2" fmla="*/ 369870 w 1530850"/>
              <a:gd name="connsiteY2" fmla="*/ 1366463 h 1664414"/>
              <a:gd name="connsiteX3" fmla="*/ 1530850 w 1530850"/>
              <a:gd name="connsiteY3" fmla="*/ 1664414 h 166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0850" h="1664414">
                <a:moveTo>
                  <a:pt x="1" y="0"/>
                </a:moveTo>
                <a:cubicBezTo>
                  <a:pt x="0" y="194353"/>
                  <a:pt x="0" y="388706"/>
                  <a:pt x="61645" y="616450"/>
                </a:cubicBezTo>
                <a:cubicBezTo>
                  <a:pt x="123290" y="844194"/>
                  <a:pt x="125003" y="1191802"/>
                  <a:pt x="369870" y="1366463"/>
                </a:cubicBezTo>
                <a:cubicBezTo>
                  <a:pt x="614737" y="1541124"/>
                  <a:pt x="1072793" y="1602769"/>
                  <a:pt x="1530850" y="1664414"/>
                </a:cubicBezTo>
              </a:path>
            </a:pathLst>
          </a:custGeom>
          <a:ln w="38100">
            <a:solidFill>
              <a:srgbClr val="002060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4830053" y="1613321"/>
            <a:ext cx="1008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Union Européenne</a:t>
            </a:r>
            <a:endParaRPr lang="fr-FR" sz="1100" dirty="0"/>
          </a:p>
        </p:txBody>
      </p:sp>
      <p:sp>
        <p:nvSpPr>
          <p:cNvPr id="27" name="ZoneTexte 26"/>
          <p:cNvSpPr txBox="1"/>
          <p:nvPr/>
        </p:nvSpPr>
        <p:spPr>
          <a:xfrm>
            <a:off x="149533" y="101153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 Guadeloupe : un  territoire, de multiples appartenances. </a:t>
            </a:r>
            <a:endParaRPr lang="fr-FR" dirty="0"/>
          </a:p>
        </p:txBody>
      </p:sp>
      <p:grpSp>
        <p:nvGrpSpPr>
          <p:cNvPr id="56" name="Groupe 55"/>
          <p:cNvGrpSpPr/>
          <p:nvPr/>
        </p:nvGrpSpPr>
        <p:grpSpPr>
          <a:xfrm>
            <a:off x="4264172" y="1695512"/>
            <a:ext cx="720000" cy="504000"/>
            <a:chOff x="4264172" y="1695513"/>
            <a:chExt cx="595860" cy="365335"/>
          </a:xfrm>
        </p:grpSpPr>
        <p:sp>
          <p:nvSpPr>
            <p:cNvPr id="11" name="Hexagone 10"/>
            <p:cNvSpPr/>
            <p:nvPr/>
          </p:nvSpPr>
          <p:spPr>
            <a:xfrm rot="15999555">
              <a:off x="4264172" y="1695513"/>
              <a:ext cx="360000" cy="360000"/>
            </a:xfrm>
            <a:prstGeom prst="hexagon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4355976" y="1830016"/>
              <a:ext cx="50405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 smtClean="0"/>
                <a:t>France</a:t>
              </a:r>
              <a:endParaRPr lang="fr-FR" sz="900" b="1" dirty="0"/>
            </a:p>
          </p:txBody>
        </p:sp>
      </p:grpSp>
      <p:sp>
        <p:nvSpPr>
          <p:cNvPr id="37" name="Rectangle à coins arrondis 36"/>
          <p:cNvSpPr/>
          <p:nvPr/>
        </p:nvSpPr>
        <p:spPr>
          <a:xfrm>
            <a:off x="1517685" y="1829345"/>
            <a:ext cx="432048" cy="288032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0" name="Groupe 39"/>
          <p:cNvGrpSpPr/>
          <p:nvPr/>
        </p:nvGrpSpPr>
        <p:grpSpPr>
          <a:xfrm>
            <a:off x="1301661" y="1757337"/>
            <a:ext cx="1080120" cy="523220"/>
            <a:chOff x="1979712" y="2636913"/>
            <a:chExt cx="1080120" cy="523220"/>
          </a:xfrm>
        </p:grpSpPr>
        <p:sp>
          <p:nvSpPr>
            <p:cNvPr id="38" name="ZoneTexte 37"/>
            <p:cNvSpPr txBox="1"/>
            <p:nvPr/>
          </p:nvSpPr>
          <p:spPr>
            <a:xfrm>
              <a:off x="1979712" y="2636913"/>
              <a:ext cx="576064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1000" b="1" dirty="0" smtClean="0"/>
                <a:t>Haïti</a:t>
              </a:r>
            </a:p>
            <a:p>
              <a:endParaRPr lang="fr-FR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339752" y="2708920"/>
              <a:ext cx="7200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fr-FR" sz="800" b="1" dirty="0" smtClean="0"/>
                <a:t>R. Dom.</a:t>
              </a:r>
              <a:r>
                <a:rPr lang="fr-FR" dirty="0" smtClean="0"/>
                <a:t> </a:t>
              </a:r>
              <a:endParaRPr lang="fr-FR" dirty="0"/>
            </a:p>
          </p:txBody>
        </p:sp>
      </p:grpSp>
      <p:sp>
        <p:nvSpPr>
          <p:cNvPr id="46" name="Ellipse 45"/>
          <p:cNvSpPr/>
          <p:nvPr/>
        </p:nvSpPr>
        <p:spPr>
          <a:xfrm rot="19586393">
            <a:off x="2165404" y="2172782"/>
            <a:ext cx="816926" cy="1578552"/>
          </a:xfrm>
          <a:prstGeom prst="ellipse">
            <a:avLst/>
          </a:prstGeom>
          <a:noFill/>
          <a:ln w="1905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</a:t>
            </a:r>
            <a:endParaRPr lang="fr-FR" dirty="0"/>
          </a:p>
        </p:txBody>
      </p:sp>
      <p:sp>
        <p:nvSpPr>
          <p:cNvPr id="8" name="Ellipse 7"/>
          <p:cNvSpPr/>
          <p:nvPr/>
        </p:nvSpPr>
        <p:spPr>
          <a:xfrm rot="14951006">
            <a:off x="2096392" y="1481697"/>
            <a:ext cx="1804956" cy="2482495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2339760" y="2708928"/>
            <a:ext cx="72000" cy="72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4" name="Groupe 23"/>
          <p:cNvGrpSpPr/>
          <p:nvPr/>
        </p:nvGrpSpPr>
        <p:grpSpPr>
          <a:xfrm>
            <a:off x="2771800" y="1916833"/>
            <a:ext cx="1584176" cy="864095"/>
            <a:chOff x="4756367" y="2207370"/>
            <a:chExt cx="1517832" cy="745950"/>
          </a:xfrm>
        </p:grpSpPr>
        <p:sp>
          <p:nvSpPr>
            <p:cNvPr id="18" name="Flèche gauche 17"/>
            <p:cNvSpPr/>
            <p:nvPr/>
          </p:nvSpPr>
          <p:spPr>
            <a:xfrm rot="19867749">
              <a:off x="4756367" y="2207370"/>
              <a:ext cx="1097208" cy="745950"/>
            </a:xfrm>
            <a:prstGeom prst="leftArrow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Flèche gauche 18"/>
            <p:cNvSpPr/>
            <p:nvPr/>
          </p:nvSpPr>
          <p:spPr>
            <a:xfrm rot="9116236">
              <a:off x="5857855" y="2325174"/>
              <a:ext cx="416344" cy="149190"/>
            </a:xfrm>
            <a:prstGeom prst="lef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4" name="Ellipse 43"/>
          <p:cNvSpPr/>
          <p:nvPr/>
        </p:nvSpPr>
        <p:spPr>
          <a:xfrm>
            <a:off x="2453789" y="2981473"/>
            <a:ext cx="144016" cy="144016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2555776" y="2909465"/>
            <a:ext cx="8640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La Dominique</a:t>
            </a:r>
            <a:endParaRPr lang="fr-FR" sz="900" dirty="0"/>
          </a:p>
        </p:txBody>
      </p:sp>
      <p:sp>
        <p:nvSpPr>
          <p:cNvPr id="47" name="ZoneTexte 46"/>
          <p:cNvSpPr txBox="1"/>
          <p:nvPr/>
        </p:nvSpPr>
        <p:spPr>
          <a:xfrm>
            <a:off x="251520" y="5445224"/>
            <a:ext cx="38884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2. … dans un espace  aux fortes inégalités :  </a:t>
            </a:r>
            <a:endParaRPr lang="fr-FR" sz="1100" b="1" dirty="0"/>
          </a:p>
        </p:txBody>
      </p:sp>
      <p:sp>
        <p:nvSpPr>
          <p:cNvPr id="48" name="Ellipse 47"/>
          <p:cNvSpPr/>
          <p:nvPr/>
        </p:nvSpPr>
        <p:spPr>
          <a:xfrm rot="19220894">
            <a:off x="271754" y="5677958"/>
            <a:ext cx="170127" cy="32662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ZoneTexte 48"/>
          <p:cNvSpPr txBox="1"/>
          <p:nvPr/>
        </p:nvSpPr>
        <p:spPr>
          <a:xfrm>
            <a:off x="683568" y="5661248"/>
            <a:ext cx="5112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Aire caribéenne </a:t>
            </a:r>
            <a:r>
              <a:rPr lang="fr-FR" sz="1100" dirty="0" smtClean="0"/>
              <a:t>: </a:t>
            </a:r>
            <a:r>
              <a:rPr lang="fr-FR" sz="1100" dirty="0" smtClean="0"/>
              <a:t>Fortes </a:t>
            </a:r>
            <a:r>
              <a:rPr lang="fr-FR" sz="1100" dirty="0" smtClean="0"/>
              <a:t>inégalités de </a:t>
            </a:r>
            <a:r>
              <a:rPr lang="fr-FR" sz="1100" dirty="0" smtClean="0"/>
              <a:t>développement.</a:t>
            </a:r>
            <a:endParaRPr lang="fr-FR" sz="1100" dirty="0"/>
          </a:p>
        </p:txBody>
      </p:sp>
      <p:sp>
        <p:nvSpPr>
          <p:cNvPr id="53" name="Ellipse 52"/>
          <p:cNvSpPr/>
          <p:nvPr/>
        </p:nvSpPr>
        <p:spPr>
          <a:xfrm>
            <a:off x="179544" y="6417360"/>
            <a:ext cx="288000" cy="25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683568" y="6381328"/>
            <a:ext cx="51125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Pôle majeur de la  </a:t>
            </a:r>
            <a:r>
              <a:rPr lang="fr-FR" sz="1100" b="1" dirty="0" smtClean="0"/>
              <a:t>Triade, forte </a:t>
            </a:r>
            <a:r>
              <a:rPr lang="fr-FR" sz="1100" dirty="0" smtClean="0"/>
              <a:t>attraction migratoire et influence économique et  politique dans la zone caribéenne.</a:t>
            </a:r>
            <a:endParaRPr lang="fr-FR" sz="1100" dirty="0"/>
          </a:p>
        </p:txBody>
      </p:sp>
      <p:sp>
        <p:nvSpPr>
          <p:cNvPr id="55" name="ZoneTexte 54"/>
          <p:cNvSpPr txBox="1"/>
          <p:nvPr/>
        </p:nvSpPr>
        <p:spPr>
          <a:xfrm>
            <a:off x="6084168" y="44624"/>
            <a:ext cx="30598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II. Un territoire ultramarin  de l’UE : </a:t>
            </a:r>
            <a:endParaRPr lang="fr-FR" sz="1200" b="1" dirty="0"/>
          </a:p>
        </p:txBody>
      </p:sp>
      <p:sp>
        <p:nvSpPr>
          <p:cNvPr id="57" name="Hexagone 56"/>
          <p:cNvSpPr/>
          <p:nvPr/>
        </p:nvSpPr>
        <p:spPr>
          <a:xfrm rot="16200000">
            <a:off x="6120192" y="692696"/>
            <a:ext cx="180000" cy="180000"/>
          </a:xfrm>
          <a:prstGeom prst="hexagon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ZoneTexte 57"/>
          <p:cNvSpPr txBox="1"/>
          <p:nvPr/>
        </p:nvSpPr>
        <p:spPr>
          <a:xfrm>
            <a:off x="6228184" y="287070"/>
            <a:ext cx="28083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1</a:t>
            </a:r>
            <a:r>
              <a:rPr lang="fr-FR" sz="1100" b="1" dirty="0" smtClean="0"/>
              <a:t>. Un territoire Français, des liens historiques</a:t>
            </a:r>
            <a:endParaRPr lang="fr-FR" sz="1100" b="1" dirty="0"/>
          </a:p>
        </p:txBody>
      </p:sp>
      <p:sp>
        <p:nvSpPr>
          <p:cNvPr id="60" name="Triangle isocèle 59"/>
          <p:cNvSpPr/>
          <p:nvPr/>
        </p:nvSpPr>
        <p:spPr>
          <a:xfrm>
            <a:off x="4355976" y="1736824"/>
            <a:ext cx="108000" cy="1080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Triangle isocèle 60"/>
          <p:cNvSpPr/>
          <p:nvPr/>
        </p:nvSpPr>
        <p:spPr>
          <a:xfrm>
            <a:off x="6156176" y="1196752"/>
            <a:ext cx="108000" cy="1080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ZoneTexte 61"/>
          <p:cNvSpPr txBox="1"/>
          <p:nvPr/>
        </p:nvSpPr>
        <p:spPr>
          <a:xfrm>
            <a:off x="6300192" y="549841"/>
            <a:ext cx="28438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France métropolitaine:  </a:t>
            </a:r>
            <a:r>
              <a:rPr lang="fr-FR" sz="1100" dirty="0" smtClean="0"/>
              <a:t>Pouvoir politique, migration antillaise, influence éco et culturelle.</a:t>
            </a:r>
            <a:endParaRPr lang="fr-FR" sz="1100" dirty="0"/>
          </a:p>
        </p:txBody>
      </p:sp>
      <p:sp>
        <p:nvSpPr>
          <p:cNvPr id="63" name="ZoneTexte 62"/>
          <p:cNvSpPr txBox="1"/>
          <p:nvPr/>
        </p:nvSpPr>
        <p:spPr>
          <a:xfrm>
            <a:off x="6300192" y="980728"/>
            <a:ext cx="28438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Métropole attractive : </a:t>
            </a:r>
            <a:r>
              <a:rPr lang="fr-FR" sz="1100" dirty="0" smtClean="0"/>
              <a:t>54% des vols </a:t>
            </a:r>
            <a:r>
              <a:rPr lang="fr-FR" sz="1100" dirty="0" smtClean="0"/>
              <a:t>et lieu de vie de 2/3 des migrants guadeloupéens.</a:t>
            </a:r>
            <a:endParaRPr lang="fr-FR" sz="1100" dirty="0"/>
          </a:p>
        </p:txBody>
      </p:sp>
      <p:sp>
        <p:nvSpPr>
          <p:cNvPr id="64" name="Rectangle à coins arrondis 63"/>
          <p:cNvSpPr/>
          <p:nvPr/>
        </p:nvSpPr>
        <p:spPr>
          <a:xfrm>
            <a:off x="179512" y="6093296"/>
            <a:ext cx="288000" cy="1440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611560" y="6165304"/>
            <a:ext cx="72000" cy="720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ZoneTexte 67"/>
          <p:cNvSpPr txBox="1"/>
          <p:nvPr/>
        </p:nvSpPr>
        <p:spPr>
          <a:xfrm>
            <a:off x="683568" y="5949280"/>
            <a:ext cx="51125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Pays les Moins Avancés (PMA) et Pays en Développement (PED) , </a:t>
            </a:r>
            <a:r>
              <a:rPr lang="fr-FR" sz="1100" dirty="0" smtClean="0"/>
              <a:t>revenu faible, migration vers les DROM français.</a:t>
            </a:r>
            <a:r>
              <a:rPr lang="fr-FR" sz="1100" b="1" dirty="0" smtClean="0"/>
              <a:t> </a:t>
            </a:r>
            <a:endParaRPr lang="fr-FR" sz="1100" dirty="0"/>
          </a:p>
        </p:txBody>
      </p:sp>
      <p:sp>
        <p:nvSpPr>
          <p:cNvPr id="69" name="ZoneTexte 68"/>
          <p:cNvSpPr txBox="1"/>
          <p:nvPr/>
        </p:nvSpPr>
        <p:spPr>
          <a:xfrm>
            <a:off x="6300192" y="1484784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2. UE, un acteur devenu essentiel :</a:t>
            </a:r>
            <a:endParaRPr lang="fr-FR" sz="1200" b="1" dirty="0"/>
          </a:p>
        </p:txBody>
      </p:sp>
      <p:sp>
        <p:nvSpPr>
          <p:cNvPr id="70" name="Ellipse 69"/>
          <p:cNvSpPr/>
          <p:nvPr/>
        </p:nvSpPr>
        <p:spPr>
          <a:xfrm>
            <a:off x="6084168" y="1844824"/>
            <a:ext cx="360000" cy="216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ZoneTexte 70"/>
          <p:cNvSpPr txBox="1"/>
          <p:nvPr/>
        </p:nvSpPr>
        <p:spPr>
          <a:xfrm>
            <a:off x="6444208" y="1773977"/>
            <a:ext cx="27363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UE : Pôle majeur  de la triade </a:t>
            </a:r>
            <a:r>
              <a:rPr lang="fr-FR" sz="1100" dirty="0" smtClean="0"/>
              <a:t>Partenaire éloigné menant une politique d’intégration.</a:t>
            </a:r>
            <a:endParaRPr lang="fr-FR" sz="1100" dirty="0"/>
          </a:p>
        </p:txBody>
      </p:sp>
      <p:sp>
        <p:nvSpPr>
          <p:cNvPr id="72" name="Ellipse 71"/>
          <p:cNvSpPr/>
          <p:nvPr/>
        </p:nvSpPr>
        <p:spPr>
          <a:xfrm rot="15278394">
            <a:off x="6178345" y="2377098"/>
            <a:ext cx="216000" cy="360000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ZoneTexte 72"/>
          <p:cNvSpPr txBox="1"/>
          <p:nvPr/>
        </p:nvSpPr>
        <p:spPr>
          <a:xfrm>
            <a:off x="6444208" y="2276872"/>
            <a:ext cx="26997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RUP : </a:t>
            </a:r>
            <a:r>
              <a:rPr lang="fr-FR" sz="1100" b="1" dirty="0" smtClean="0"/>
              <a:t>6 des </a:t>
            </a:r>
            <a:r>
              <a:rPr lang="fr-FR" sz="1100" b="1" dirty="0" smtClean="0"/>
              <a:t>7 </a:t>
            </a:r>
            <a:r>
              <a:rPr lang="fr-FR" sz="1100" b="1" dirty="0" smtClean="0"/>
              <a:t>Région Ultrapériphériques (</a:t>
            </a:r>
            <a:r>
              <a:rPr lang="fr-FR" sz="1100" dirty="0" smtClean="0"/>
              <a:t>RUP),</a:t>
            </a:r>
            <a:r>
              <a:rPr lang="fr-FR" sz="1100" b="1" dirty="0" smtClean="0"/>
              <a:t>  </a:t>
            </a:r>
            <a:r>
              <a:rPr lang="fr-FR" sz="1100" b="1" dirty="0" smtClean="0"/>
              <a:t>sont dans l’Atlantique Nord.</a:t>
            </a:r>
            <a:endParaRPr lang="fr-FR" sz="1100" dirty="0"/>
          </a:p>
        </p:txBody>
      </p:sp>
      <p:sp>
        <p:nvSpPr>
          <p:cNvPr id="74" name="ZoneTexte 73"/>
          <p:cNvSpPr txBox="1"/>
          <p:nvPr/>
        </p:nvSpPr>
        <p:spPr>
          <a:xfrm>
            <a:off x="6084168" y="2924944"/>
            <a:ext cx="30598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III. Vaincre l’insularité et l’isolement : </a:t>
            </a:r>
            <a:endParaRPr lang="fr-FR" sz="1200" b="1" dirty="0"/>
          </a:p>
        </p:txBody>
      </p:sp>
      <p:sp>
        <p:nvSpPr>
          <p:cNvPr id="75" name="ZoneTexte 74"/>
          <p:cNvSpPr txBox="1"/>
          <p:nvPr/>
        </p:nvSpPr>
        <p:spPr>
          <a:xfrm>
            <a:off x="6156176" y="3311406"/>
            <a:ext cx="29878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1.  Par  des relations avec la Métropole et </a:t>
            </a:r>
            <a:r>
              <a:rPr lang="fr-FR" sz="1100" b="1" dirty="0" smtClean="0"/>
              <a:t>l’UE :</a:t>
            </a:r>
            <a:endParaRPr lang="fr-FR" sz="1100" b="1" dirty="0"/>
          </a:p>
        </p:txBody>
      </p:sp>
      <p:grpSp>
        <p:nvGrpSpPr>
          <p:cNvPr id="76" name="Groupe 75"/>
          <p:cNvGrpSpPr/>
          <p:nvPr/>
        </p:nvGrpSpPr>
        <p:grpSpPr>
          <a:xfrm rot="1743109">
            <a:off x="5979822" y="3956161"/>
            <a:ext cx="547679" cy="601861"/>
            <a:chOff x="4652165" y="2220356"/>
            <a:chExt cx="1946021" cy="1129425"/>
          </a:xfrm>
        </p:grpSpPr>
        <p:sp>
          <p:nvSpPr>
            <p:cNvPr id="77" name="Flèche gauche 76"/>
            <p:cNvSpPr/>
            <p:nvPr/>
          </p:nvSpPr>
          <p:spPr>
            <a:xfrm rot="19867749">
              <a:off x="4652165" y="2220356"/>
              <a:ext cx="1097207" cy="536971"/>
            </a:xfrm>
            <a:prstGeom prst="leftArrow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Flèche gauche 77"/>
            <p:cNvSpPr/>
            <p:nvPr/>
          </p:nvSpPr>
          <p:spPr>
            <a:xfrm rot="9116236">
              <a:off x="6181841" y="3200590"/>
              <a:ext cx="416345" cy="149191"/>
            </a:xfrm>
            <a:prstGeom prst="lef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79" name="ZoneTexte 78"/>
          <p:cNvSpPr txBox="1"/>
          <p:nvPr/>
        </p:nvSpPr>
        <p:spPr>
          <a:xfrm>
            <a:off x="6444208" y="3645024"/>
            <a:ext cx="2699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Des  flux de  multiples natures… : </a:t>
            </a:r>
            <a:r>
              <a:rPr lang="fr-FR" sz="1100" dirty="0" smtClean="0"/>
              <a:t>aides publiques françaises et </a:t>
            </a:r>
            <a:r>
              <a:rPr lang="fr-FR" sz="1100" dirty="0" smtClean="0"/>
              <a:t>européennes, 1,4Md € d’Importation, </a:t>
            </a:r>
            <a:r>
              <a:rPr lang="fr-FR" sz="1100" dirty="0" smtClean="0"/>
              <a:t>93% </a:t>
            </a:r>
            <a:r>
              <a:rPr lang="fr-FR" sz="1100" dirty="0" smtClean="0"/>
              <a:t>des touristes.</a:t>
            </a:r>
          </a:p>
          <a:p>
            <a:endParaRPr lang="fr-FR" sz="1100" dirty="0" smtClean="0"/>
          </a:p>
          <a:p>
            <a:r>
              <a:rPr lang="fr-FR" sz="1100" b="1" dirty="0" smtClean="0"/>
              <a:t>…mais déséquilibrés : </a:t>
            </a:r>
            <a:r>
              <a:rPr lang="fr-FR" sz="1100" dirty="0" smtClean="0"/>
              <a:t>flux migratoire, 58% des exportations représentant 110 M €.</a:t>
            </a:r>
            <a:endParaRPr lang="fr-FR" sz="1100" b="1" dirty="0" smtClean="0"/>
          </a:p>
        </p:txBody>
      </p:sp>
      <p:sp>
        <p:nvSpPr>
          <p:cNvPr id="80" name="ZoneTexte 79"/>
          <p:cNvSpPr txBox="1"/>
          <p:nvPr/>
        </p:nvSpPr>
        <p:spPr>
          <a:xfrm>
            <a:off x="6156176" y="4880193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2</a:t>
            </a:r>
            <a:r>
              <a:rPr lang="fr-FR" sz="1100" b="1" dirty="0" smtClean="0"/>
              <a:t>.    Des relations à </a:t>
            </a:r>
            <a:r>
              <a:rPr lang="fr-FR" sz="1100" b="1" dirty="0" smtClean="0"/>
              <a:t>construire :</a:t>
            </a:r>
            <a:endParaRPr lang="fr-FR" sz="1100" b="1" dirty="0"/>
          </a:p>
        </p:txBody>
      </p:sp>
      <p:cxnSp>
        <p:nvCxnSpPr>
          <p:cNvPr id="81" name="Connecteur droit 80"/>
          <p:cNvCxnSpPr/>
          <p:nvPr/>
        </p:nvCxnSpPr>
        <p:spPr>
          <a:xfrm>
            <a:off x="6228184" y="5445224"/>
            <a:ext cx="432048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ZoneTexte 83"/>
          <p:cNvSpPr txBox="1"/>
          <p:nvPr/>
        </p:nvSpPr>
        <p:spPr>
          <a:xfrm>
            <a:off x="6668616" y="5107831"/>
            <a:ext cx="247538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Dans l’aire caribéenne : </a:t>
            </a:r>
            <a:r>
              <a:rPr lang="fr-FR" sz="1100" dirty="0" smtClean="0"/>
              <a:t>coopération </a:t>
            </a:r>
            <a:r>
              <a:rPr lang="fr-FR" sz="1100" dirty="0" smtClean="0"/>
              <a:t>à construire dans une aire culturelle homogène. </a:t>
            </a:r>
            <a:r>
              <a:rPr lang="fr-FR" sz="1100" dirty="0" smtClean="0"/>
              <a:t>(</a:t>
            </a:r>
            <a:r>
              <a:rPr lang="fr-FR" sz="1100" b="1" dirty="0" smtClean="0"/>
              <a:t>accord UE/CARICOM</a:t>
            </a:r>
            <a:r>
              <a:rPr lang="fr-FR" sz="1100" dirty="0" smtClean="0"/>
              <a:t>)</a:t>
            </a:r>
            <a:endParaRPr lang="fr-FR" sz="1100" b="1" dirty="0" smtClean="0"/>
          </a:p>
        </p:txBody>
      </p:sp>
      <p:sp>
        <p:nvSpPr>
          <p:cNvPr id="86" name="Forme libre 85"/>
          <p:cNvSpPr/>
          <p:nvPr/>
        </p:nvSpPr>
        <p:spPr>
          <a:xfrm>
            <a:off x="6444208" y="6093296"/>
            <a:ext cx="288000" cy="360000"/>
          </a:xfrm>
          <a:custGeom>
            <a:avLst/>
            <a:gdLst>
              <a:gd name="connsiteX0" fmla="*/ 1 w 1530850"/>
              <a:gd name="connsiteY0" fmla="*/ 0 h 1664414"/>
              <a:gd name="connsiteX1" fmla="*/ 61645 w 1530850"/>
              <a:gd name="connsiteY1" fmla="*/ 616450 h 1664414"/>
              <a:gd name="connsiteX2" fmla="*/ 369870 w 1530850"/>
              <a:gd name="connsiteY2" fmla="*/ 1366463 h 1664414"/>
              <a:gd name="connsiteX3" fmla="*/ 1530850 w 1530850"/>
              <a:gd name="connsiteY3" fmla="*/ 1664414 h 166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0850" h="1664414">
                <a:moveTo>
                  <a:pt x="1" y="0"/>
                </a:moveTo>
                <a:cubicBezTo>
                  <a:pt x="0" y="194353"/>
                  <a:pt x="0" y="388706"/>
                  <a:pt x="61645" y="616450"/>
                </a:cubicBezTo>
                <a:cubicBezTo>
                  <a:pt x="123290" y="844194"/>
                  <a:pt x="125003" y="1191802"/>
                  <a:pt x="369870" y="1366463"/>
                </a:cubicBezTo>
                <a:cubicBezTo>
                  <a:pt x="614737" y="1541124"/>
                  <a:pt x="1072793" y="1602769"/>
                  <a:pt x="1530850" y="1664414"/>
                </a:cubicBezTo>
              </a:path>
            </a:pathLst>
          </a:custGeom>
          <a:ln w="28575">
            <a:solidFill>
              <a:srgbClr val="002060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ZoneTexte 86"/>
          <p:cNvSpPr txBox="1"/>
          <p:nvPr/>
        </p:nvSpPr>
        <p:spPr>
          <a:xfrm>
            <a:off x="6668616" y="5877272"/>
            <a:ext cx="24753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Avec l’Amérique du Nord : </a:t>
            </a:r>
            <a:r>
              <a:rPr lang="fr-FR" sz="1100" dirty="0" smtClean="0"/>
              <a:t>Située à 2200 Km de la Floride, la Guadeloupe entretient des relations marginales avec  les </a:t>
            </a:r>
            <a:r>
              <a:rPr lang="fr-FR" sz="1100" dirty="0" smtClean="0"/>
              <a:t>EU</a:t>
            </a:r>
            <a:endParaRPr lang="fr-FR" sz="1100" b="1" dirty="0" smtClean="0"/>
          </a:p>
        </p:txBody>
      </p:sp>
      <p:sp>
        <p:nvSpPr>
          <p:cNvPr id="82" name="ZoneTexte 81"/>
          <p:cNvSpPr txBox="1"/>
          <p:nvPr/>
        </p:nvSpPr>
        <p:spPr>
          <a:xfrm>
            <a:off x="3635896" y="256490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70C0"/>
                </a:solidFill>
              </a:rPr>
              <a:t>Atlantique</a:t>
            </a:r>
          </a:p>
          <a:p>
            <a:r>
              <a:rPr lang="fr-FR" sz="1400" dirty="0" smtClean="0">
                <a:solidFill>
                  <a:srgbClr val="0070C0"/>
                </a:solidFill>
              </a:rPr>
              <a:t>Nord</a:t>
            </a:r>
            <a:endParaRPr lang="fr-FR" sz="1400" dirty="0">
              <a:solidFill>
                <a:srgbClr val="0070C0"/>
              </a:solidFill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4355976" y="1583214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Paris</a:t>
            </a:r>
            <a:endParaRPr lang="fr-FR" sz="900" dirty="0"/>
          </a:p>
        </p:txBody>
      </p:sp>
      <p:sp>
        <p:nvSpPr>
          <p:cNvPr id="88" name="Ellipse 87"/>
          <p:cNvSpPr/>
          <p:nvPr/>
        </p:nvSpPr>
        <p:spPr>
          <a:xfrm>
            <a:off x="107504" y="4221088"/>
            <a:ext cx="467544" cy="288032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ZoneTexte 89"/>
          <p:cNvSpPr txBox="1"/>
          <p:nvPr/>
        </p:nvSpPr>
        <p:spPr>
          <a:xfrm>
            <a:off x="467544" y="548680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Canada</a:t>
            </a:r>
            <a:endParaRPr lang="fr-FR" sz="1100" dirty="0"/>
          </a:p>
        </p:txBody>
      </p:sp>
      <p:sp>
        <p:nvSpPr>
          <p:cNvPr id="91" name="Ellipse 90"/>
          <p:cNvSpPr/>
          <p:nvPr/>
        </p:nvSpPr>
        <p:spPr>
          <a:xfrm>
            <a:off x="2606189" y="3133873"/>
            <a:ext cx="144016" cy="144016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ZoneTexte 91"/>
          <p:cNvSpPr txBox="1"/>
          <p:nvPr/>
        </p:nvSpPr>
        <p:spPr>
          <a:xfrm>
            <a:off x="2708176" y="3061865"/>
            <a:ext cx="8640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Sainte-Lucie</a:t>
            </a:r>
            <a:endParaRPr lang="fr-FR" sz="900" dirty="0"/>
          </a:p>
        </p:txBody>
      </p:sp>
      <p:sp>
        <p:nvSpPr>
          <p:cNvPr id="93" name="Rectangle 92"/>
          <p:cNvSpPr/>
          <p:nvPr/>
        </p:nvSpPr>
        <p:spPr>
          <a:xfrm>
            <a:off x="2195736" y="2276872"/>
            <a:ext cx="72008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fr-FR" sz="800" b="1" dirty="0" smtClean="0"/>
              <a:t>Guadeloupe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95" name="Rectangle 94"/>
          <p:cNvSpPr/>
          <p:nvPr/>
        </p:nvSpPr>
        <p:spPr>
          <a:xfrm>
            <a:off x="1691680" y="2636912"/>
            <a:ext cx="92772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fr-FR" sz="900" dirty="0" smtClean="0"/>
              <a:t>Pointe-à-Pitre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33" grpId="0"/>
      <p:bldP spid="42" grpId="0" animBg="1"/>
      <p:bldP spid="43" grpId="0"/>
      <p:bldP spid="34" grpId="0" animBg="1"/>
      <p:bldP spid="35" grpId="0"/>
      <p:bldP spid="7" grpId="0" animBg="1"/>
      <p:bldP spid="10" grpId="0" animBg="1"/>
      <p:bldP spid="20" grpId="0" animBg="1"/>
      <p:bldP spid="26" grpId="0"/>
      <p:bldP spid="37" grpId="0" animBg="1"/>
      <p:bldP spid="46" grpId="0" animBg="1"/>
      <p:bldP spid="8" grpId="0" animBg="1"/>
      <p:bldP spid="16" grpId="0" animBg="1"/>
      <p:bldP spid="44" grpId="0" animBg="1"/>
      <p:bldP spid="45" grpId="0"/>
      <p:bldP spid="48" grpId="0" animBg="1"/>
      <p:bldP spid="49" grpId="0"/>
      <p:bldP spid="53" grpId="0" animBg="1"/>
      <p:bldP spid="54" grpId="0"/>
      <p:bldP spid="57" grpId="0" animBg="1"/>
      <p:bldP spid="60" grpId="0" animBg="1"/>
      <p:bldP spid="61" grpId="0" animBg="1"/>
      <p:bldP spid="62" grpId="0"/>
      <p:bldP spid="63" grpId="0"/>
      <p:bldP spid="64" grpId="0" animBg="1"/>
      <p:bldP spid="65" grpId="0" animBg="1"/>
      <p:bldP spid="68" grpId="0"/>
      <p:bldP spid="70" grpId="0" animBg="1"/>
      <p:bldP spid="71" grpId="0"/>
      <p:bldP spid="72" grpId="0" animBg="1"/>
      <p:bldP spid="73" grpId="0"/>
      <p:bldP spid="79" grpId="0"/>
      <p:bldP spid="84" grpId="0"/>
      <p:bldP spid="86" grpId="0" animBg="1"/>
      <p:bldP spid="87" grpId="0"/>
      <p:bldP spid="82" grpId="0"/>
      <p:bldP spid="83" grpId="0"/>
      <p:bldP spid="88" grpId="0" animBg="1"/>
      <p:bldP spid="90" grpId="0"/>
      <p:bldP spid="91" grpId="0" animBg="1"/>
      <p:bldP spid="92" grpId="0"/>
      <p:bldP spid="93" grpId="0"/>
      <p:bldP spid="9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355</Words>
  <Application>Microsoft Office PowerPoint</Application>
  <PresentationFormat>Affichage à l'écran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TESSON</dc:creator>
  <cp:lastModifiedBy>TESSON</cp:lastModifiedBy>
  <cp:revision>25</cp:revision>
  <dcterms:created xsi:type="dcterms:W3CDTF">2012-06-01T08:30:03Z</dcterms:created>
  <dcterms:modified xsi:type="dcterms:W3CDTF">2013-05-15T10:53:47Z</dcterms:modified>
</cp:coreProperties>
</file>