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1" autoAdjust="0"/>
    <p:restoredTop sz="94608" autoAdjust="0"/>
  </p:normalViewPr>
  <p:slideViewPr>
    <p:cSldViewPr>
      <p:cViewPr>
        <p:scale>
          <a:sx n="130" d="100"/>
          <a:sy n="130" d="100"/>
        </p:scale>
        <p:origin x="1512" y="2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143A-F05C-4807-BA7A-AF525CCCD376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2FB44-9D47-499A-B9FB-1FBE47FBA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332656"/>
            <a:ext cx="7344816" cy="3816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 rot="17724805">
            <a:off x="3320019" y="3233757"/>
            <a:ext cx="1225473" cy="60479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 rot="1710808">
            <a:off x="825593" y="1919775"/>
            <a:ext cx="2763042" cy="137772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 rot="19944708">
            <a:off x="5592349" y="1509442"/>
            <a:ext cx="1944216" cy="115212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 rot="19704060">
            <a:off x="2365930" y="523784"/>
            <a:ext cx="2462582" cy="134644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2792627" y="1940011"/>
            <a:ext cx="2743200" cy="1075038"/>
          </a:xfrm>
          <a:custGeom>
            <a:avLst/>
            <a:gdLst>
              <a:gd name="connsiteX0" fmla="*/ 0 w 2743200"/>
              <a:gd name="connsiteY0" fmla="*/ 98854 h 1075038"/>
              <a:gd name="connsiteX1" fmla="*/ 803189 w 2743200"/>
              <a:gd name="connsiteY1" fmla="*/ 0 h 1075038"/>
              <a:gd name="connsiteX2" fmla="*/ 2100649 w 2743200"/>
              <a:gd name="connsiteY2" fmla="*/ 74140 h 1075038"/>
              <a:gd name="connsiteX3" fmla="*/ 2743200 w 2743200"/>
              <a:gd name="connsiteY3" fmla="*/ 197708 h 1075038"/>
              <a:gd name="connsiteX4" fmla="*/ 2421924 w 2743200"/>
              <a:gd name="connsiteY4" fmla="*/ 1075038 h 1075038"/>
              <a:gd name="connsiteX5" fmla="*/ 1890584 w 2743200"/>
              <a:gd name="connsiteY5" fmla="*/ 914400 h 1075038"/>
              <a:gd name="connsiteX6" fmla="*/ 1124465 w 2743200"/>
              <a:gd name="connsiteY6" fmla="*/ 605481 h 1075038"/>
              <a:gd name="connsiteX7" fmla="*/ 86497 w 2743200"/>
              <a:gd name="connsiteY7" fmla="*/ 185351 h 1075038"/>
              <a:gd name="connsiteX8" fmla="*/ 0 w 2743200"/>
              <a:gd name="connsiteY8" fmla="*/ 98854 h 107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1075038">
                <a:moveTo>
                  <a:pt x="0" y="98854"/>
                </a:moveTo>
                <a:lnTo>
                  <a:pt x="803189" y="0"/>
                </a:lnTo>
                <a:lnTo>
                  <a:pt x="2100649" y="74140"/>
                </a:lnTo>
                <a:lnTo>
                  <a:pt x="2743200" y="197708"/>
                </a:lnTo>
                <a:lnTo>
                  <a:pt x="2421924" y="1075038"/>
                </a:lnTo>
                <a:lnTo>
                  <a:pt x="1890584" y="914400"/>
                </a:lnTo>
                <a:lnTo>
                  <a:pt x="1124465" y="605481"/>
                </a:lnTo>
                <a:lnTo>
                  <a:pt x="86497" y="185351"/>
                </a:lnTo>
                <a:lnTo>
                  <a:pt x="0" y="98854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 rot="1340536">
            <a:off x="4266026" y="2016457"/>
            <a:ext cx="827972" cy="826813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899592" y="836712"/>
            <a:ext cx="7218797" cy="2993883"/>
          </a:xfrm>
          <a:custGeom>
            <a:avLst/>
            <a:gdLst>
              <a:gd name="connsiteX0" fmla="*/ 70022 w 7101016"/>
              <a:gd name="connsiteY0" fmla="*/ 0 h 2718487"/>
              <a:gd name="connsiteX1" fmla="*/ 799070 w 7101016"/>
              <a:gd name="connsiteY1" fmla="*/ 704335 h 2718487"/>
              <a:gd name="connsiteX2" fmla="*/ 4864443 w 7101016"/>
              <a:gd name="connsiteY2" fmla="*/ 2286000 h 2718487"/>
              <a:gd name="connsiteX3" fmla="*/ 7101016 w 7101016"/>
              <a:gd name="connsiteY3" fmla="*/ 2718487 h 2718487"/>
              <a:gd name="connsiteX4" fmla="*/ 7101016 w 7101016"/>
              <a:gd name="connsiteY4" fmla="*/ 2718487 h 271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1016" h="2718487">
                <a:moveTo>
                  <a:pt x="70022" y="0"/>
                </a:moveTo>
                <a:cubicBezTo>
                  <a:pt x="35011" y="161667"/>
                  <a:pt x="0" y="323335"/>
                  <a:pt x="799070" y="704335"/>
                </a:cubicBezTo>
                <a:cubicBezTo>
                  <a:pt x="1598140" y="1085335"/>
                  <a:pt x="3814119" y="1950308"/>
                  <a:pt x="4864443" y="2286000"/>
                </a:cubicBezTo>
                <a:cubicBezTo>
                  <a:pt x="5914767" y="2621692"/>
                  <a:pt x="7101016" y="2718487"/>
                  <a:pt x="7101016" y="2718487"/>
                </a:cubicBezTo>
                <a:lnTo>
                  <a:pt x="7101016" y="2718487"/>
                </a:lnTo>
              </a:path>
            </a:pathLst>
          </a:cu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2" name="Groupe 61"/>
          <p:cNvGrpSpPr/>
          <p:nvPr/>
        </p:nvGrpSpPr>
        <p:grpSpPr>
          <a:xfrm>
            <a:off x="971600" y="1700808"/>
            <a:ext cx="6624736" cy="2376264"/>
            <a:chOff x="971600" y="1700808"/>
            <a:chExt cx="6696744" cy="2448272"/>
          </a:xfrm>
        </p:grpSpPr>
        <p:sp>
          <p:nvSpPr>
            <p:cNvPr id="6" name="Forme libre 5"/>
            <p:cNvSpPr/>
            <p:nvPr/>
          </p:nvSpPr>
          <p:spPr>
            <a:xfrm>
              <a:off x="971600" y="1700808"/>
              <a:ext cx="6696744" cy="2448272"/>
            </a:xfrm>
            <a:custGeom>
              <a:avLst/>
              <a:gdLst>
                <a:gd name="connsiteX0" fmla="*/ 0 w 7154562"/>
                <a:gd name="connsiteY0" fmla="*/ 0 h 2483708"/>
                <a:gd name="connsiteX1" fmla="*/ 1013254 w 7154562"/>
                <a:gd name="connsiteY1" fmla="*/ 617838 h 2483708"/>
                <a:gd name="connsiteX2" fmla="*/ 5103341 w 7154562"/>
                <a:gd name="connsiteY2" fmla="*/ 2137719 h 2483708"/>
                <a:gd name="connsiteX3" fmla="*/ 7154562 w 7154562"/>
                <a:gd name="connsiteY3" fmla="*/ 2483708 h 248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4562" h="2483708">
                  <a:moveTo>
                    <a:pt x="0" y="0"/>
                  </a:moveTo>
                  <a:cubicBezTo>
                    <a:pt x="81348" y="130776"/>
                    <a:pt x="162697" y="261552"/>
                    <a:pt x="1013254" y="617838"/>
                  </a:cubicBezTo>
                  <a:cubicBezTo>
                    <a:pt x="1863811" y="974125"/>
                    <a:pt x="4079790" y="1826741"/>
                    <a:pt x="5103341" y="2137719"/>
                  </a:cubicBezTo>
                  <a:cubicBezTo>
                    <a:pt x="6126892" y="2448697"/>
                    <a:pt x="6640727" y="2466202"/>
                    <a:pt x="7154562" y="2483708"/>
                  </a:cubicBezTo>
                </a:path>
              </a:pathLst>
            </a:custGeom>
            <a:ln w="5715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1835696" y="1772816"/>
              <a:ext cx="2971801" cy="691978"/>
            </a:xfrm>
            <a:custGeom>
              <a:avLst/>
              <a:gdLst>
                <a:gd name="connsiteX0" fmla="*/ 0 w 2971801"/>
                <a:gd name="connsiteY0" fmla="*/ 469556 h 691978"/>
                <a:gd name="connsiteX1" fmla="*/ 654909 w 2971801"/>
                <a:gd name="connsiteY1" fmla="*/ 37070 h 691978"/>
                <a:gd name="connsiteX2" fmla="*/ 2001795 w 2971801"/>
                <a:gd name="connsiteY2" fmla="*/ 247135 h 691978"/>
                <a:gd name="connsiteX3" fmla="*/ 2829698 w 2971801"/>
                <a:gd name="connsiteY3" fmla="*/ 383059 h 691978"/>
                <a:gd name="connsiteX4" fmla="*/ 2854411 w 2971801"/>
                <a:gd name="connsiteY4" fmla="*/ 691978 h 6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1801" h="691978">
                  <a:moveTo>
                    <a:pt x="0" y="469556"/>
                  </a:moveTo>
                  <a:cubicBezTo>
                    <a:pt x="160638" y="271848"/>
                    <a:pt x="321276" y="74140"/>
                    <a:pt x="654909" y="37070"/>
                  </a:cubicBezTo>
                  <a:cubicBezTo>
                    <a:pt x="988542" y="0"/>
                    <a:pt x="2001795" y="247135"/>
                    <a:pt x="2001795" y="247135"/>
                  </a:cubicBezTo>
                  <a:cubicBezTo>
                    <a:pt x="2364260" y="304800"/>
                    <a:pt x="2687595" y="308919"/>
                    <a:pt x="2829698" y="383059"/>
                  </a:cubicBezTo>
                  <a:cubicBezTo>
                    <a:pt x="2971801" y="457199"/>
                    <a:pt x="2913106" y="574588"/>
                    <a:pt x="2854411" y="691978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971601" y="1340768"/>
            <a:ext cx="7022025" cy="2736304"/>
            <a:chOff x="971601" y="1374868"/>
            <a:chExt cx="7022025" cy="2775936"/>
          </a:xfrm>
        </p:grpSpPr>
        <p:sp>
          <p:nvSpPr>
            <p:cNvPr id="7" name="Forme libre 6"/>
            <p:cNvSpPr/>
            <p:nvPr/>
          </p:nvSpPr>
          <p:spPr>
            <a:xfrm flipV="1">
              <a:off x="971601" y="1374868"/>
              <a:ext cx="6984776" cy="438306"/>
            </a:xfrm>
            <a:custGeom>
              <a:avLst/>
              <a:gdLst>
                <a:gd name="connsiteX0" fmla="*/ 0 w 6796217"/>
                <a:gd name="connsiteY0" fmla="*/ 642551 h 642551"/>
                <a:gd name="connsiteX1" fmla="*/ 1087395 w 6796217"/>
                <a:gd name="connsiteY1" fmla="*/ 74140 h 642551"/>
                <a:gd name="connsiteX2" fmla="*/ 3101546 w 6796217"/>
                <a:gd name="connsiteY2" fmla="*/ 197708 h 642551"/>
                <a:gd name="connsiteX3" fmla="*/ 6796217 w 6796217"/>
                <a:gd name="connsiteY3" fmla="*/ 210064 h 64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96217" h="642551">
                  <a:moveTo>
                    <a:pt x="0" y="642551"/>
                  </a:moveTo>
                  <a:cubicBezTo>
                    <a:pt x="285235" y="395415"/>
                    <a:pt x="570471" y="148280"/>
                    <a:pt x="1087395" y="74140"/>
                  </a:cubicBezTo>
                  <a:cubicBezTo>
                    <a:pt x="1604319" y="0"/>
                    <a:pt x="2150076" y="175054"/>
                    <a:pt x="3101546" y="197708"/>
                  </a:cubicBezTo>
                  <a:cubicBezTo>
                    <a:pt x="4053016" y="220362"/>
                    <a:pt x="5424616" y="215213"/>
                    <a:pt x="6796217" y="210064"/>
                  </a:cubicBezTo>
                </a:path>
              </a:pathLst>
            </a:custGeom>
            <a:ln w="571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1403648" y="1628798"/>
              <a:ext cx="6589978" cy="2522006"/>
            </a:xfrm>
            <a:custGeom>
              <a:avLst/>
              <a:gdLst>
                <a:gd name="connsiteX0" fmla="*/ 0 w 6301946"/>
                <a:gd name="connsiteY0" fmla="*/ 0 h 2185086"/>
                <a:gd name="connsiteX1" fmla="*/ 1161535 w 6301946"/>
                <a:gd name="connsiteY1" fmla="*/ 568410 h 2185086"/>
                <a:gd name="connsiteX2" fmla="*/ 3274540 w 6301946"/>
                <a:gd name="connsiteY2" fmla="*/ 1396313 h 2185086"/>
                <a:gd name="connsiteX3" fmla="*/ 5782962 w 6301946"/>
                <a:gd name="connsiteY3" fmla="*/ 2063578 h 2185086"/>
                <a:gd name="connsiteX4" fmla="*/ 6301946 w 6301946"/>
                <a:gd name="connsiteY4" fmla="*/ 2125362 h 218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01946" h="2185086">
                  <a:moveTo>
                    <a:pt x="0" y="0"/>
                  </a:moveTo>
                  <a:cubicBezTo>
                    <a:pt x="307889" y="167845"/>
                    <a:pt x="615778" y="335691"/>
                    <a:pt x="1161535" y="568410"/>
                  </a:cubicBezTo>
                  <a:cubicBezTo>
                    <a:pt x="1707292" y="801129"/>
                    <a:pt x="2504302" y="1147118"/>
                    <a:pt x="3274540" y="1396313"/>
                  </a:cubicBezTo>
                  <a:cubicBezTo>
                    <a:pt x="4044778" y="1645508"/>
                    <a:pt x="5278394" y="1942070"/>
                    <a:pt x="5782962" y="2063578"/>
                  </a:cubicBezTo>
                  <a:cubicBezTo>
                    <a:pt x="6287530" y="2185086"/>
                    <a:pt x="6294738" y="2155224"/>
                    <a:pt x="6301946" y="2125362"/>
                  </a:cubicBezTo>
                </a:path>
              </a:pathLst>
            </a:cu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627784" y="1740123"/>
              <a:ext cx="2106608" cy="869782"/>
            </a:xfrm>
            <a:custGeom>
              <a:avLst/>
              <a:gdLst>
                <a:gd name="connsiteX0" fmla="*/ 0 w 1779373"/>
                <a:gd name="connsiteY0" fmla="*/ 0 h 815546"/>
                <a:gd name="connsiteX1" fmla="*/ 605481 w 1779373"/>
                <a:gd name="connsiteY1" fmla="*/ 494271 h 815546"/>
                <a:gd name="connsiteX2" fmla="*/ 1779373 w 1779373"/>
                <a:gd name="connsiteY2" fmla="*/ 815546 h 81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9373" h="815546">
                  <a:moveTo>
                    <a:pt x="0" y="0"/>
                  </a:moveTo>
                  <a:cubicBezTo>
                    <a:pt x="154459" y="179173"/>
                    <a:pt x="308919" y="358347"/>
                    <a:pt x="605481" y="494271"/>
                  </a:cubicBezTo>
                  <a:cubicBezTo>
                    <a:pt x="902043" y="630195"/>
                    <a:pt x="1340708" y="722870"/>
                    <a:pt x="1779373" y="815546"/>
                  </a:cubicBezTo>
                </a:path>
              </a:pathLst>
            </a:cu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Flèche droite 14"/>
          <p:cNvSpPr/>
          <p:nvPr/>
        </p:nvSpPr>
        <p:spPr>
          <a:xfrm rot="16407314">
            <a:off x="4424835" y="1733485"/>
            <a:ext cx="324000" cy="1800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12024269">
            <a:off x="2503851" y="1895746"/>
            <a:ext cx="360000" cy="1800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5 branches 20"/>
          <p:cNvSpPr/>
          <p:nvPr/>
        </p:nvSpPr>
        <p:spPr>
          <a:xfrm>
            <a:off x="4932080" y="2420928"/>
            <a:ext cx="360000" cy="360000"/>
          </a:xfrm>
          <a:prstGeom prst="star5">
            <a:avLst/>
          </a:prstGeom>
          <a:solidFill>
            <a:schemeClr val="accent6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toile à 5 branches 21"/>
          <p:cNvSpPr/>
          <p:nvPr/>
        </p:nvSpPr>
        <p:spPr>
          <a:xfrm>
            <a:off x="4752088" y="836712"/>
            <a:ext cx="612000" cy="612000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/>
          <p:cNvGrpSpPr/>
          <p:nvPr/>
        </p:nvGrpSpPr>
        <p:grpSpPr>
          <a:xfrm rot="21368804">
            <a:off x="2826311" y="1272035"/>
            <a:ext cx="1554163" cy="1674588"/>
            <a:chOff x="3599004" y="466725"/>
            <a:chExt cx="1554163" cy="1674588"/>
          </a:xfrm>
        </p:grpSpPr>
        <p:sp>
          <p:nvSpPr>
            <p:cNvPr id="25" name="Arc 24"/>
            <p:cNvSpPr/>
            <p:nvPr/>
          </p:nvSpPr>
          <p:spPr>
            <a:xfrm rot="18762132">
              <a:off x="3595829" y="583975"/>
              <a:ext cx="1560513" cy="1554163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6" name="Triangle isocèle 25"/>
            <p:cNvSpPr/>
            <p:nvPr/>
          </p:nvSpPr>
          <p:spPr>
            <a:xfrm rot="20970733">
              <a:off x="4221163" y="466725"/>
              <a:ext cx="101600" cy="11588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7" name="Triangle isocèle 26"/>
            <p:cNvSpPr/>
            <p:nvPr/>
          </p:nvSpPr>
          <p:spPr>
            <a:xfrm rot="19425151">
              <a:off x="3813175" y="581025"/>
              <a:ext cx="87313" cy="14128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8" name="Triangle isocèle 27"/>
            <p:cNvSpPr/>
            <p:nvPr/>
          </p:nvSpPr>
          <p:spPr>
            <a:xfrm rot="1567402">
              <a:off x="4668151" y="490911"/>
              <a:ext cx="95250" cy="131762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29" name="Groupe 28"/>
          <p:cNvGrpSpPr/>
          <p:nvPr/>
        </p:nvGrpSpPr>
        <p:grpSpPr>
          <a:xfrm rot="3902532">
            <a:off x="4593884" y="1921328"/>
            <a:ext cx="1554163" cy="1674588"/>
            <a:chOff x="3599004" y="466725"/>
            <a:chExt cx="1554163" cy="1674588"/>
          </a:xfrm>
        </p:grpSpPr>
        <p:sp>
          <p:nvSpPr>
            <p:cNvPr id="30" name="Arc 29"/>
            <p:cNvSpPr/>
            <p:nvPr/>
          </p:nvSpPr>
          <p:spPr>
            <a:xfrm rot="18762132">
              <a:off x="3595829" y="583975"/>
              <a:ext cx="1560513" cy="1554163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1" name="Triangle isocèle 30"/>
            <p:cNvSpPr/>
            <p:nvPr/>
          </p:nvSpPr>
          <p:spPr>
            <a:xfrm rot="20970733">
              <a:off x="4221163" y="466725"/>
              <a:ext cx="101600" cy="11588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2" name="Triangle isocèle 31"/>
            <p:cNvSpPr/>
            <p:nvPr/>
          </p:nvSpPr>
          <p:spPr>
            <a:xfrm rot="19425151">
              <a:off x="3813175" y="581025"/>
              <a:ext cx="87313" cy="141288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3" name="Triangle isocèle 32"/>
            <p:cNvSpPr/>
            <p:nvPr/>
          </p:nvSpPr>
          <p:spPr>
            <a:xfrm rot="1567402">
              <a:off x="4668151" y="490911"/>
              <a:ext cx="95250" cy="131762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34" name="Étoile à 5 branches 33"/>
          <p:cNvSpPr/>
          <p:nvPr/>
        </p:nvSpPr>
        <p:spPr>
          <a:xfrm>
            <a:off x="3203848" y="1916832"/>
            <a:ext cx="324000" cy="324000"/>
          </a:xfrm>
          <a:prstGeom prst="star5">
            <a:avLst/>
          </a:prstGeom>
          <a:solidFill>
            <a:schemeClr val="accent6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35496" y="4149080"/>
            <a:ext cx="4248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I. Le port de </a:t>
            </a:r>
            <a:r>
              <a:rPr lang="fr-FR" sz="11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imay, un acteur économique du territoire local :  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51520" y="4319518"/>
            <a:ext cx="4248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1. Un aménagement industrialo-portuaire : 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9512" y="4653160"/>
            <a:ext cx="432000" cy="216000"/>
          </a:xfrm>
          <a:prstGeom prst="rect">
            <a:avLst/>
          </a:prstGeom>
          <a:solidFill>
            <a:srgbClr val="FFFF00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Étoile à 5 branches 37"/>
          <p:cNvSpPr/>
          <p:nvPr/>
        </p:nvSpPr>
        <p:spPr>
          <a:xfrm>
            <a:off x="4355976" y="2564904"/>
            <a:ext cx="432048" cy="43200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55576" y="4509120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Emprise foncière du port de Limay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, 135ha accueillant 23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entreprises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. Espace clôt méconnu des riverains.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riangle isocèle 39"/>
          <p:cNvSpPr/>
          <p:nvPr/>
        </p:nvSpPr>
        <p:spPr>
          <a:xfrm>
            <a:off x="4536024" y="5517232"/>
            <a:ext cx="252000" cy="216000"/>
          </a:xfrm>
          <a:prstGeom prst="triangl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4932040" y="5445224"/>
            <a:ext cx="4283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Une  plateforme multimodale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qui permet de traiter plus de 600 000t  de fret  en associant 3 modes de transport (fluvial, ferroviaire, routier) 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51520" y="5471646"/>
            <a:ext cx="4248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2. Un aménagement au cœur d’un territoire urbain : 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194549" y="5805288"/>
            <a:ext cx="432000" cy="216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Étoile à 5 branches 44"/>
          <p:cNvSpPr/>
          <p:nvPr/>
        </p:nvSpPr>
        <p:spPr>
          <a:xfrm>
            <a:off x="5436136" y="2744968"/>
            <a:ext cx="360000" cy="396000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899592" y="20608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Mantes</a:t>
            </a:r>
          </a:p>
          <a:p>
            <a:r>
              <a:rPr lang="fr-FR" sz="1200" b="1" dirty="0" smtClean="0"/>
              <a:t>La  Jolie </a:t>
            </a:r>
            <a:endParaRPr lang="fr-FR" sz="12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3347864" y="76470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Limay</a:t>
            </a:r>
            <a:endParaRPr lang="fr-FR" sz="1200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6372200" y="198884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Porcheville</a:t>
            </a:r>
            <a:endParaRPr lang="fr-FR" sz="120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1763688" y="278092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Mantes</a:t>
            </a:r>
          </a:p>
          <a:p>
            <a:r>
              <a:rPr lang="fr-FR" sz="1200" b="1" dirty="0" smtClean="0"/>
              <a:t>La  Ville</a:t>
            </a:r>
            <a:endParaRPr lang="fr-FR" sz="12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563888" y="336802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Guerville</a:t>
            </a:r>
            <a:endParaRPr lang="fr-FR" sz="1200" b="1" dirty="0"/>
          </a:p>
        </p:txBody>
      </p:sp>
      <p:sp>
        <p:nvSpPr>
          <p:cNvPr id="52" name="Étoile à 5 branches 51"/>
          <p:cNvSpPr/>
          <p:nvPr/>
        </p:nvSpPr>
        <p:spPr>
          <a:xfrm>
            <a:off x="2843808" y="2348880"/>
            <a:ext cx="288000" cy="288000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683568" y="5637148"/>
            <a:ext cx="35283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Communes urbaines du Mantois :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territoire de vie de plus de </a:t>
            </a:r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 150 000 habitants. Désindustrialisation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nécessitant une redynamisation économique.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572000" y="4149080"/>
            <a:ext cx="4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II. Le port de </a:t>
            </a:r>
            <a:r>
              <a:rPr lang="fr-FR" sz="11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imay, un acteur des transports et de l’environnement :  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Étoile à 5 branches 54"/>
          <p:cNvSpPr/>
          <p:nvPr/>
        </p:nvSpPr>
        <p:spPr>
          <a:xfrm>
            <a:off x="215544" y="6309320"/>
            <a:ext cx="252000" cy="252000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683568" y="6237312"/>
            <a:ext cx="3528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Implantation industrielle,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territoire faisant l’objet d’un PPRI et d’un classement SEVESO.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Étoile à 5 branches 57"/>
          <p:cNvSpPr/>
          <p:nvPr/>
        </p:nvSpPr>
        <p:spPr>
          <a:xfrm>
            <a:off x="251520" y="5013176"/>
            <a:ext cx="252000" cy="252000"/>
          </a:xfrm>
          <a:prstGeom prst="star5">
            <a:avLst/>
          </a:prstGeom>
          <a:solidFill>
            <a:schemeClr val="accent6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755576" y="4869160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Entreprises </a:t>
            </a:r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industrielles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spécialisées</a:t>
            </a:r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 dans le retraitement, le  recyclage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(SARP, GDE, biocarburants) </a:t>
            </a:r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et entreprises de  logistique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qui génèrent plus de </a:t>
            </a:r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1000 emplois directs. 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4644008" y="4293096"/>
            <a:ext cx="4248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1. Un acteur </a:t>
            </a:r>
            <a:r>
              <a:rPr lang="fr-FR" sz="1100" b="1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1100" b="1" smtClean="0">
                <a:latin typeface="Times New Roman" pitchFamily="18" charset="0"/>
                <a:cs typeface="Times New Roman" pitchFamily="18" charset="0"/>
              </a:rPr>
              <a:t>transports </a:t>
            </a:r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de l’Ile-de France : 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Connecteur droit avec flèche 63"/>
          <p:cNvCxnSpPr/>
          <p:nvPr/>
        </p:nvCxnSpPr>
        <p:spPr>
          <a:xfrm>
            <a:off x="4355976" y="4653136"/>
            <a:ext cx="504056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4355976" y="5013176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>
            <a:off x="4355976" y="5301208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4932040" y="4437112"/>
            <a:ext cx="3808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La Seine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: développement du transport fluvial et développement du GIE portuaire HAROPA (Le Havre-Rouen-Paris).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932040" y="4798313"/>
            <a:ext cx="3808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Axe autoroutier Paris-Normandie (A13)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: plus de 80% du transport de Fret de l’Ile-de-France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4940424" y="5158353"/>
            <a:ext cx="3808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Axe ferroviaire Paris-Le Havre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, une alternative au transport routier  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716016" y="5759678"/>
            <a:ext cx="4248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2. La question environnementale: 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Flèche droite 71"/>
          <p:cNvSpPr/>
          <p:nvPr/>
        </p:nvSpPr>
        <p:spPr>
          <a:xfrm>
            <a:off x="4427984" y="6021288"/>
            <a:ext cx="288000" cy="1440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933056" y="5903694"/>
            <a:ext cx="4175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Expansion programmée du port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dans un espace urbanisé  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Étoile à 5 branches 73"/>
          <p:cNvSpPr/>
          <p:nvPr/>
        </p:nvSpPr>
        <p:spPr>
          <a:xfrm>
            <a:off x="4500016" y="6237312"/>
            <a:ext cx="216000" cy="21600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932040" y="6093296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Ports de Paris :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acteur du Grenelle de l’environnement.  Développement durable du site et de la politique de transport (report modal) 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Groupe 86"/>
          <p:cNvGrpSpPr/>
          <p:nvPr/>
        </p:nvGrpSpPr>
        <p:grpSpPr>
          <a:xfrm>
            <a:off x="4068040" y="6558306"/>
            <a:ext cx="864000" cy="1047158"/>
            <a:chOff x="3823298" y="6484274"/>
            <a:chExt cx="864000" cy="1047158"/>
          </a:xfrm>
        </p:grpSpPr>
        <p:sp>
          <p:nvSpPr>
            <p:cNvPr id="77" name="Arc 76"/>
            <p:cNvSpPr/>
            <p:nvPr/>
          </p:nvSpPr>
          <p:spPr>
            <a:xfrm rot="18661125">
              <a:off x="3787298" y="6631432"/>
              <a:ext cx="936000" cy="864000"/>
            </a:xfrm>
            <a:prstGeom prst="arc">
              <a:avLst>
                <a:gd name="adj1" fmla="val 17505240"/>
                <a:gd name="adj2" fmla="val 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8" name="Triangle isocèle 77"/>
            <p:cNvSpPr/>
            <p:nvPr/>
          </p:nvSpPr>
          <p:spPr>
            <a:xfrm rot="20034193">
              <a:off x="4016020" y="6548695"/>
              <a:ext cx="72000" cy="1080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80" name="Triangle isocèle 79"/>
            <p:cNvSpPr/>
            <p:nvPr/>
          </p:nvSpPr>
          <p:spPr>
            <a:xfrm rot="2015951">
              <a:off x="4523860" y="6583945"/>
              <a:ext cx="72000" cy="1080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86" name="Triangle isocèle 85"/>
            <p:cNvSpPr/>
            <p:nvPr/>
          </p:nvSpPr>
          <p:spPr>
            <a:xfrm>
              <a:off x="4279400" y="6484274"/>
              <a:ext cx="72000" cy="1080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8" name="ZoneTexte 87"/>
          <p:cNvSpPr txBox="1"/>
          <p:nvPr/>
        </p:nvSpPr>
        <p:spPr>
          <a:xfrm>
            <a:off x="4932040" y="6479758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Nuisances fréquentes et risques industriels (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Fumée, bruit, pollutions). 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9" grpId="0" animBg="1"/>
      <p:bldP spid="17" grpId="0" animBg="1"/>
      <p:bldP spid="13" grpId="0" animBg="1"/>
      <p:bldP spid="14" grpId="0" animBg="1"/>
      <p:bldP spid="5" grpId="0" animBg="1"/>
      <p:bldP spid="15" grpId="0" animBg="1"/>
      <p:bldP spid="16" grpId="0" animBg="1"/>
      <p:bldP spid="21" grpId="0" animBg="1"/>
      <p:bldP spid="22" grpId="0" animBg="1"/>
      <p:bldP spid="34" grpId="0" animBg="1"/>
      <p:bldP spid="37" grpId="0" animBg="1"/>
      <p:bldP spid="38" grpId="0" animBg="1"/>
      <p:bldP spid="39" grpId="0"/>
      <p:bldP spid="40" grpId="0" animBg="1"/>
      <p:bldP spid="41" grpId="0"/>
      <p:bldP spid="44" grpId="0" animBg="1"/>
      <p:bldP spid="45" grpId="0" animBg="1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5" grpId="0" animBg="1"/>
      <p:bldP spid="56" grpId="0"/>
      <p:bldP spid="58" grpId="0" animBg="1"/>
      <p:bldP spid="59" grpId="0"/>
      <p:bldP spid="68" grpId="0"/>
      <p:bldP spid="69" grpId="0"/>
      <p:bldP spid="70" grpId="0"/>
      <p:bldP spid="72" grpId="0" animBg="1"/>
      <p:bldP spid="73" grpId="0"/>
      <p:bldP spid="74" grpId="0" animBg="1"/>
      <p:bldP spid="75" grpId="0"/>
      <p:bldP spid="8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264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TESSON</cp:lastModifiedBy>
  <cp:revision>3</cp:revision>
  <dcterms:created xsi:type="dcterms:W3CDTF">2012-10-12T07:02:12Z</dcterms:created>
  <dcterms:modified xsi:type="dcterms:W3CDTF">2012-10-19T13:20:00Z</dcterms:modified>
</cp:coreProperties>
</file>