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0441" autoAdjust="0"/>
  </p:normalViewPr>
  <p:slideViewPr>
    <p:cSldViewPr>
      <p:cViewPr>
        <p:scale>
          <a:sx n="87" d="100"/>
          <a:sy n="87" d="100"/>
        </p:scale>
        <p:origin x="-402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5DD65-C085-4F27-9911-263EA53BA75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FF30-EB6D-41E4-92B8-083E768C8C7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0FF30-EB6D-41E4-92B8-083E768C8C73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43B2B-415C-4A9E-BB84-B4C429F5EA11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489D-C5D5-485A-8790-7E1E3AAD8B0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rme libre 141"/>
          <p:cNvSpPr/>
          <p:nvPr/>
        </p:nvSpPr>
        <p:spPr>
          <a:xfrm>
            <a:off x="4427984" y="2708920"/>
            <a:ext cx="3657600" cy="1877568"/>
          </a:xfrm>
          <a:custGeom>
            <a:avLst/>
            <a:gdLst>
              <a:gd name="connsiteX0" fmla="*/ 1243584 w 3657600"/>
              <a:gd name="connsiteY0" fmla="*/ 1731264 h 1877568"/>
              <a:gd name="connsiteX1" fmla="*/ 902208 w 3657600"/>
              <a:gd name="connsiteY1" fmla="*/ 1377696 h 1877568"/>
              <a:gd name="connsiteX2" fmla="*/ 304800 w 3657600"/>
              <a:gd name="connsiteY2" fmla="*/ 1085088 h 1877568"/>
              <a:gd name="connsiteX3" fmla="*/ 0 w 3657600"/>
              <a:gd name="connsiteY3" fmla="*/ 743712 h 1877568"/>
              <a:gd name="connsiteX4" fmla="*/ 97536 w 3657600"/>
              <a:gd name="connsiteY4" fmla="*/ 487680 h 1877568"/>
              <a:gd name="connsiteX5" fmla="*/ 646176 w 3657600"/>
              <a:gd name="connsiteY5" fmla="*/ 48768 h 1877568"/>
              <a:gd name="connsiteX6" fmla="*/ 1487424 w 3657600"/>
              <a:gd name="connsiteY6" fmla="*/ 73152 h 1877568"/>
              <a:gd name="connsiteX7" fmla="*/ 2962656 w 3657600"/>
              <a:gd name="connsiteY7" fmla="*/ 0 h 1877568"/>
              <a:gd name="connsiteX8" fmla="*/ 3621024 w 3657600"/>
              <a:gd name="connsiteY8" fmla="*/ 231648 h 1877568"/>
              <a:gd name="connsiteX9" fmla="*/ 3657600 w 3657600"/>
              <a:gd name="connsiteY9" fmla="*/ 585216 h 1877568"/>
              <a:gd name="connsiteX10" fmla="*/ 3657600 w 3657600"/>
              <a:gd name="connsiteY10" fmla="*/ 1719072 h 1877568"/>
              <a:gd name="connsiteX11" fmla="*/ 3633216 w 3657600"/>
              <a:gd name="connsiteY11" fmla="*/ 1865376 h 1877568"/>
              <a:gd name="connsiteX12" fmla="*/ 3377184 w 3657600"/>
              <a:gd name="connsiteY12" fmla="*/ 1877568 h 1877568"/>
              <a:gd name="connsiteX13" fmla="*/ 2377440 w 3657600"/>
              <a:gd name="connsiteY13" fmla="*/ 1877568 h 1877568"/>
              <a:gd name="connsiteX14" fmla="*/ 1243584 w 3657600"/>
              <a:gd name="connsiteY14" fmla="*/ 1731264 h 187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57600" h="1877568">
                <a:moveTo>
                  <a:pt x="1243584" y="1731264"/>
                </a:moveTo>
                <a:lnTo>
                  <a:pt x="902208" y="1377696"/>
                </a:lnTo>
                <a:lnTo>
                  <a:pt x="304800" y="1085088"/>
                </a:lnTo>
                <a:lnTo>
                  <a:pt x="0" y="743712"/>
                </a:lnTo>
                <a:lnTo>
                  <a:pt x="97536" y="487680"/>
                </a:lnTo>
                <a:lnTo>
                  <a:pt x="646176" y="48768"/>
                </a:lnTo>
                <a:lnTo>
                  <a:pt x="1487424" y="73152"/>
                </a:lnTo>
                <a:lnTo>
                  <a:pt x="2962656" y="0"/>
                </a:lnTo>
                <a:lnTo>
                  <a:pt x="3621024" y="231648"/>
                </a:lnTo>
                <a:lnTo>
                  <a:pt x="3657600" y="585216"/>
                </a:lnTo>
                <a:lnTo>
                  <a:pt x="3657600" y="1719072"/>
                </a:lnTo>
                <a:lnTo>
                  <a:pt x="3633216" y="1865376"/>
                </a:lnTo>
                <a:lnTo>
                  <a:pt x="3377184" y="1877568"/>
                </a:lnTo>
                <a:lnTo>
                  <a:pt x="2377440" y="1877568"/>
                </a:lnTo>
                <a:lnTo>
                  <a:pt x="1243584" y="1731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réseaux transport seine aval paris le hav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8680"/>
            <a:ext cx="7730159" cy="4053804"/>
          </a:xfrm>
          <a:prstGeom prst="rect">
            <a:avLst/>
          </a:prstGeom>
        </p:spPr>
      </p:pic>
      <p:sp>
        <p:nvSpPr>
          <p:cNvPr id="141" name="Forme libre 140"/>
          <p:cNvSpPr/>
          <p:nvPr/>
        </p:nvSpPr>
        <p:spPr>
          <a:xfrm>
            <a:off x="1202635" y="1558787"/>
            <a:ext cx="5643769" cy="2203174"/>
          </a:xfrm>
          <a:custGeom>
            <a:avLst/>
            <a:gdLst>
              <a:gd name="connsiteX0" fmla="*/ 0 w 5643769"/>
              <a:gd name="connsiteY0" fmla="*/ 270013 h 2203174"/>
              <a:gd name="connsiteX1" fmla="*/ 417443 w 5643769"/>
              <a:gd name="connsiteY1" fmla="*/ 180561 h 2203174"/>
              <a:gd name="connsiteX2" fmla="*/ 864704 w 5643769"/>
              <a:gd name="connsiteY2" fmla="*/ 240196 h 2203174"/>
              <a:gd name="connsiteX3" fmla="*/ 2087217 w 5643769"/>
              <a:gd name="connsiteY3" fmla="*/ 41413 h 2203174"/>
              <a:gd name="connsiteX4" fmla="*/ 2166730 w 5643769"/>
              <a:gd name="connsiteY4" fmla="*/ 488674 h 2203174"/>
              <a:gd name="connsiteX5" fmla="*/ 3727174 w 5643769"/>
              <a:gd name="connsiteY5" fmla="*/ 1542222 h 2203174"/>
              <a:gd name="connsiteX6" fmla="*/ 4124739 w 5643769"/>
              <a:gd name="connsiteY6" fmla="*/ 1750943 h 2203174"/>
              <a:gd name="connsiteX7" fmla="*/ 4403035 w 5643769"/>
              <a:gd name="connsiteY7" fmla="*/ 1542222 h 2203174"/>
              <a:gd name="connsiteX8" fmla="*/ 5188226 w 5643769"/>
              <a:gd name="connsiteY8" fmla="*/ 1900030 h 2203174"/>
              <a:gd name="connsiteX9" fmla="*/ 5575852 w 5643769"/>
              <a:gd name="connsiteY9" fmla="*/ 2158448 h 2203174"/>
              <a:gd name="connsiteX10" fmla="*/ 5595730 w 5643769"/>
              <a:gd name="connsiteY10" fmla="*/ 2168387 h 220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43769" h="2203174">
                <a:moveTo>
                  <a:pt x="0" y="270013"/>
                </a:moveTo>
                <a:cubicBezTo>
                  <a:pt x="136663" y="227772"/>
                  <a:pt x="273326" y="185531"/>
                  <a:pt x="417443" y="180561"/>
                </a:cubicBezTo>
                <a:cubicBezTo>
                  <a:pt x="561560" y="175591"/>
                  <a:pt x="586408" y="263387"/>
                  <a:pt x="864704" y="240196"/>
                </a:cubicBezTo>
                <a:cubicBezTo>
                  <a:pt x="1143000" y="217005"/>
                  <a:pt x="1870213" y="0"/>
                  <a:pt x="2087217" y="41413"/>
                </a:cubicBezTo>
                <a:cubicBezTo>
                  <a:pt x="2304221" y="82826"/>
                  <a:pt x="1893404" y="238539"/>
                  <a:pt x="2166730" y="488674"/>
                </a:cubicBezTo>
                <a:cubicBezTo>
                  <a:pt x="2440056" y="738809"/>
                  <a:pt x="3400839" y="1331844"/>
                  <a:pt x="3727174" y="1542222"/>
                </a:cubicBezTo>
                <a:cubicBezTo>
                  <a:pt x="4053509" y="1752600"/>
                  <a:pt x="4012096" y="1750943"/>
                  <a:pt x="4124739" y="1750943"/>
                </a:cubicBezTo>
                <a:cubicBezTo>
                  <a:pt x="4237382" y="1750943"/>
                  <a:pt x="4225787" y="1517374"/>
                  <a:pt x="4403035" y="1542222"/>
                </a:cubicBezTo>
                <a:cubicBezTo>
                  <a:pt x="4580283" y="1567070"/>
                  <a:pt x="4992756" y="1797326"/>
                  <a:pt x="5188226" y="1900030"/>
                </a:cubicBezTo>
                <a:cubicBezTo>
                  <a:pt x="5383696" y="2002734"/>
                  <a:pt x="5507935" y="2113722"/>
                  <a:pt x="5575852" y="2158448"/>
                </a:cubicBezTo>
                <a:cubicBezTo>
                  <a:pt x="5643769" y="2203174"/>
                  <a:pt x="5619749" y="2185780"/>
                  <a:pt x="5595730" y="2168387"/>
                </a:cubicBezTo>
              </a:path>
            </a:pathLst>
          </a:custGeom>
          <a:ln w="5715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Triangle isocèle 101"/>
          <p:cNvSpPr/>
          <p:nvPr/>
        </p:nvSpPr>
        <p:spPr>
          <a:xfrm>
            <a:off x="4139952" y="5733256"/>
            <a:ext cx="144000" cy="144000"/>
          </a:xfrm>
          <a:prstGeom prst="triangle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95536" y="548680"/>
            <a:ext cx="7704856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450080" y="2702440"/>
            <a:ext cx="3657600" cy="1877568"/>
          </a:xfrm>
          <a:custGeom>
            <a:avLst/>
            <a:gdLst>
              <a:gd name="connsiteX0" fmla="*/ 1243584 w 3657600"/>
              <a:gd name="connsiteY0" fmla="*/ 1731264 h 1877568"/>
              <a:gd name="connsiteX1" fmla="*/ 902208 w 3657600"/>
              <a:gd name="connsiteY1" fmla="*/ 1377696 h 1877568"/>
              <a:gd name="connsiteX2" fmla="*/ 304800 w 3657600"/>
              <a:gd name="connsiteY2" fmla="*/ 1085088 h 1877568"/>
              <a:gd name="connsiteX3" fmla="*/ 0 w 3657600"/>
              <a:gd name="connsiteY3" fmla="*/ 743712 h 1877568"/>
              <a:gd name="connsiteX4" fmla="*/ 97536 w 3657600"/>
              <a:gd name="connsiteY4" fmla="*/ 487680 h 1877568"/>
              <a:gd name="connsiteX5" fmla="*/ 646176 w 3657600"/>
              <a:gd name="connsiteY5" fmla="*/ 48768 h 1877568"/>
              <a:gd name="connsiteX6" fmla="*/ 1487424 w 3657600"/>
              <a:gd name="connsiteY6" fmla="*/ 73152 h 1877568"/>
              <a:gd name="connsiteX7" fmla="*/ 2962656 w 3657600"/>
              <a:gd name="connsiteY7" fmla="*/ 0 h 1877568"/>
              <a:gd name="connsiteX8" fmla="*/ 3621024 w 3657600"/>
              <a:gd name="connsiteY8" fmla="*/ 231648 h 1877568"/>
              <a:gd name="connsiteX9" fmla="*/ 3657600 w 3657600"/>
              <a:gd name="connsiteY9" fmla="*/ 585216 h 1877568"/>
              <a:gd name="connsiteX10" fmla="*/ 3657600 w 3657600"/>
              <a:gd name="connsiteY10" fmla="*/ 1719072 h 1877568"/>
              <a:gd name="connsiteX11" fmla="*/ 3633216 w 3657600"/>
              <a:gd name="connsiteY11" fmla="*/ 1865376 h 1877568"/>
              <a:gd name="connsiteX12" fmla="*/ 3377184 w 3657600"/>
              <a:gd name="connsiteY12" fmla="*/ 1877568 h 1877568"/>
              <a:gd name="connsiteX13" fmla="*/ 2377440 w 3657600"/>
              <a:gd name="connsiteY13" fmla="*/ 1877568 h 1877568"/>
              <a:gd name="connsiteX14" fmla="*/ 1243584 w 3657600"/>
              <a:gd name="connsiteY14" fmla="*/ 1731264 h 187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57600" h="1877568">
                <a:moveTo>
                  <a:pt x="1243584" y="1731264"/>
                </a:moveTo>
                <a:lnTo>
                  <a:pt x="902208" y="1377696"/>
                </a:lnTo>
                <a:lnTo>
                  <a:pt x="304800" y="1085088"/>
                </a:lnTo>
                <a:lnTo>
                  <a:pt x="0" y="743712"/>
                </a:lnTo>
                <a:lnTo>
                  <a:pt x="97536" y="487680"/>
                </a:lnTo>
                <a:lnTo>
                  <a:pt x="646176" y="48768"/>
                </a:lnTo>
                <a:lnTo>
                  <a:pt x="1487424" y="73152"/>
                </a:lnTo>
                <a:lnTo>
                  <a:pt x="2962656" y="0"/>
                </a:lnTo>
                <a:lnTo>
                  <a:pt x="3621024" y="231648"/>
                </a:lnTo>
                <a:lnTo>
                  <a:pt x="3657600" y="585216"/>
                </a:lnTo>
                <a:lnTo>
                  <a:pt x="3657600" y="1719072"/>
                </a:lnTo>
                <a:lnTo>
                  <a:pt x="3633216" y="1865376"/>
                </a:lnTo>
                <a:lnTo>
                  <a:pt x="3377184" y="1877568"/>
                </a:lnTo>
                <a:lnTo>
                  <a:pt x="2377440" y="1877568"/>
                </a:lnTo>
                <a:lnTo>
                  <a:pt x="1243584" y="1731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52536" y="-27384"/>
            <a:ext cx="9756576" cy="650503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Limay : un port fluvial au service d’une agglomération mondiale.</a:t>
            </a:r>
            <a:endParaRPr lang="fr-FR" sz="2400" b="1" dirty="0"/>
          </a:p>
        </p:txBody>
      </p:sp>
      <p:sp>
        <p:nvSpPr>
          <p:cNvPr id="5" name="Ellipse 4"/>
          <p:cNvSpPr/>
          <p:nvPr/>
        </p:nvSpPr>
        <p:spPr>
          <a:xfrm>
            <a:off x="6516216" y="3501008"/>
            <a:ext cx="648072" cy="5760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1043608" y="1124744"/>
            <a:ext cx="576000" cy="540000"/>
          </a:xfrm>
          <a:prstGeom prst="triangle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971600" y="1556792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65760" y="548640"/>
            <a:ext cx="1280160" cy="1816608"/>
          </a:xfrm>
          <a:custGeom>
            <a:avLst/>
            <a:gdLst>
              <a:gd name="connsiteX0" fmla="*/ 12192 w 1280160"/>
              <a:gd name="connsiteY0" fmla="*/ 1816608 h 1816608"/>
              <a:gd name="connsiteX1" fmla="*/ 341376 w 1280160"/>
              <a:gd name="connsiteY1" fmla="*/ 1621536 h 1816608"/>
              <a:gd name="connsiteX2" fmla="*/ 475488 w 1280160"/>
              <a:gd name="connsiteY2" fmla="*/ 1450848 h 1816608"/>
              <a:gd name="connsiteX3" fmla="*/ 512064 w 1280160"/>
              <a:gd name="connsiteY3" fmla="*/ 1207008 h 1816608"/>
              <a:gd name="connsiteX4" fmla="*/ 390144 w 1280160"/>
              <a:gd name="connsiteY4" fmla="*/ 1011936 h 1816608"/>
              <a:gd name="connsiteX5" fmla="*/ 463296 w 1280160"/>
              <a:gd name="connsiteY5" fmla="*/ 731520 h 1816608"/>
              <a:gd name="connsiteX6" fmla="*/ 609600 w 1280160"/>
              <a:gd name="connsiteY6" fmla="*/ 487680 h 1816608"/>
              <a:gd name="connsiteX7" fmla="*/ 719328 w 1280160"/>
              <a:gd name="connsiteY7" fmla="*/ 268224 h 1816608"/>
              <a:gd name="connsiteX8" fmla="*/ 1243584 w 1280160"/>
              <a:gd name="connsiteY8" fmla="*/ 36576 h 1816608"/>
              <a:gd name="connsiteX9" fmla="*/ 1280160 w 1280160"/>
              <a:gd name="connsiteY9" fmla="*/ 0 h 1816608"/>
              <a:gd name="connsiteX10" fmla="*/ 0 w 1280160"/>
              <a:gd name="connsiteY10" fmla="*/ 0 h 1816608"/>
              <a:gd name="connsiteX11" fmla="*/ 12192 w 1280160"/>
              <a:gd name="connsiteY11" fmla="*/ 1816608 h 181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0160" h="1816608">
                <a:moveTo>
                  <a:pt x="12192" y="1816608"/>
                </a:moveTo>
                <a:lnTo>
                  <a:pt x="341376" y="1621536"/>
                </a:lnTo>
                <a:lnTo>
                  <a:pt x="475488" y="1450848"/>
                </a:lnTo>
                <a:lnTo>
                  <a:pt x="512064" y="1207008"/>
                </a:lnTo>
                <a:lnTo>
                  <a:pt x="390144" y="1011936"/>
                </a:lnTo>
                <a:lnTo>
                  <a:pt x="463296" y="731520"/>
                </a:lnTo>
                <a:lnTo>
                  <a:pt x="609600" y="487680"/>
                </a:lnTo>
                <a:lnTo>
                  <a:pt x="719328" y="268224"/>
                </a:lnTo>
                <a:lnTo>
                  <a:pt x="1243584" y="36576"/>
                </a:lnTo>
                <a:lnTo>
                  <a:pt x="1280160" y="0"/>
                </a:lnTo>
                <a:lnTo>
                  <a:pt x="0" y="0"/>
                </a:lnTo>
                <a:lnTo>
                  <a:pt x="12192" y="181660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611560" y="548680"/>
            <a:ext cx="638048" cy="1255776"/>
          </a:xfrm>
          <a:custGeom>
            <a:avLst/>
            <a:gdLst>
              <a:gd name="connsiteX0" fmla="*/ 89408 w 638048"/>
              <a:gd name="connsiteY0" fmla="*/ 1255776 h 1255776"/>
              <a:gd name="connsiteX1" fmla="*/ 40640 w 638048"/>
              <a:gd name="connsiteY1" fmla="*/ 950976 h 1255776"/>
              <a:gd name="connsiteX2" fmla="*/ 333248 w 638048"/>
              <a:gd name="connsiteY2" fmla="*/ 256032 h 1255776"/>
              <a:gd name="connsiteX3" fmla="*/ 638048 w 638048"/>
              <a:gd name="connsiteY3" fmla="*/ 0 h 1255776"/>
              <a:gd name="connsiteX4" fmla="*/ 638048 w 638048"/>
              <a:gd name="connsiteY4" fmla="*/ 0 h 12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048" h="1255776">
                <a:moveTo>
                  <a:pt x="89408" y="1255776"/>
                </a:moveTo>
                <a:cubicBezTo>
                  <a:pt x="44704" y="1186688"/>
                  <a:pt x="0" y="1117600"/>
                  <a:pt x="40640" y="950976"/>
                </a:cubicBezTo>
                <a:cubicBezTo>
                  <a:pt x="81280" y="784352"/>
                  <a:pt x="233680" y="414528"/>
                  <a:pt x="333248" y="256032"/>
                </a:cubicBezTo>
                <a:cubicBezTo>
                  <a:pt x="432816" y="97536"/>
                  <a:pt x="638048" y="0"/>
                  <a:pt x="638048" y="0"/>
                </a:cubicBezTo>
                <a:lnTo>
                  <a:pt x="638048" y="0"/>
                </a:lnTo>
              </a:path>
            </a:pathLst>
          </a:custGeom>
          <a:noFill/>
          <a:ln w="7620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107504" y="4581128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I. Un réseau d’agglomérations polarisés et hiérarchisés :</a:t>
            </a:r>
            <a:endParaRPr lang="fr-FR" sz="1200" b="1" dirty="0"/>
          </a:p>
        </p:txBody>
      </p:sp>
      <p:sp>
        <p:nvSpPr>
          <p:cNvPr id="26" name="Ellipse 25"/>
          <p:cNvSpPr/>
          <p:nvPr/>
        </p:nvSpPr>
        <p:spPr>
          <a:xfrm>
            <a:off x="215536" y="4977192"/>
            <a:ext cx="180000" cy="18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71544" y="5229232"/>
            <a:ext cx="396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07544" y="5877272"/>
            <a:ext cx="360000" cy="180000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79512" y="630932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15528" y="562525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467544" y="4952201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Paris, </a:t>
            </a:r>
            <a:r>
              <a:rPr lang="fr-FR" sz="1200" b="1" dirty="0" smtClean="0"/>
              <a:t>métropole mondiale.</a:t>
            </a:r>
            <a:endParaRPr lang="fr-FR" sz="12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467544" y="5229200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Bassin d’emploi </a:t>
            </a:r>
            <a:r>
              <a:rPr lang="fr-FR" sz="1200" dirty="0" smtClean="0"/>
              <a:t>de plus de 5 millions d’habitants.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67544" y="6207695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Métropole régionale  </a:t>
            </a:r>
            <a:r>
              <a:rPr lang="fr-FR" sz="1200" dirty="0" smtClean="0"/>
              <a:t>de plus de 200 000 habitants.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67544" y="544522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Le Mantois, </a:t>
            </a:r>
            <a:r>
              <a:rPr lang="fr-FR" sz="1200" dirty="0" smtClean="0"/>
              <a:t> territoire industrialisé de l’aire  urbaine parisienne.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67544" y="5816297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Aire urbaine  polarisée, </a:t>
            </a:r>
            <a:r>
              <a:rPr lang="fr-FR" sz="1200" dirty="0" smtClean="0"/>
              <a:t>plus de 10  M d’habitants.</a:t>
            </a:r>
            <a:r>
              <a:rPr lang="fr-FR" sz="1200" b="1" dirty="0" smtClean="0"/>
              <a:t>.</a:t>
            </a:r>
            <a:endParaRPr lang="fr-FR" sz="1200" dirty="0"/>
          </a:p>
        </p:txBody>
      </p:sp>
      <p:sp>
        <p:nvSpPr>
          <p:cNvPr id="36" name="Rectangle 35"/>
          <p:cNvSpPr/>
          <p:nvPr/>
        </p:nvSpPr>
        <p:spPr>
          <a:xfrm>
            <a:off x="107504" y="6561368"/>
            <a:ext cx="360000" cy="18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467544" y="645333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Couronne périurbaine </a:t>
            </a:r>
            <a:r>
              <a:rPr lang="fr-FR" sz="1200" dirty="0" smtClean="0"/>
              <a:t>et périphérie  parisienne  à dominante  rurale.</a:t>
            </a:r>
            <a:endParaRPr lang="fr-FR" sz="1200" dirty="0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6012160" y="620688"/>
            <a:ext cx="648072" cy="27363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7020272" y="620688"/>
            <a:ext cx="288032" cy="28083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6372200" y="4077072"/>
            <a:ext cx="28803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 flipV="1">
            <a:off x="7020272" y="4077072"/>
            <a:ext cx="28803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H="1">
            <a:off x="7164288" y="3789040"/>
            <a:ext cx="927720" cy="83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4355976" y="4520153"/>
            <a:ext cx="4283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II.   Développer une nouvelle politique des transports.</a:t>
            </a:r>
            <a:endParaRPr lang="fr-FR" sz="1200" b="1" dirty="0"/>
          </a:p>
        </p:txBody>
      </p:sp>
      <p:grpSp>
        <p:nvGrpSpPr>
          <p:cNvPr id="70" name="Groupe 69"/>
          <p:cNvGrpSpPr/>
          <p:nvPr/>
        </p:nvGrpSpPr>
        <p:grpSpPr>
          <a:xfrm>
            <a:off x="1331608" y="620688"/>
            <a:ext cx="3672473" cy="2376264"/>
            <a:chOff x="1331575" y="620688"/>
            <a:chExt cx="3744482" cy="2376264"/>
          </a:xfrm>
        </p:grpSpPr>
        <p:cxnSp>
          <p:nvCxnSpPr>
            <p:cNvPr id="58" name="Connecteur droit 57"/>
            <p:cNvCxnSpPr>
              <a:stCxn id="15" idx="0"/>
              <a:endCxn id="69" idx="1"/>
            </p:cNvCxnSpPr>
            <p:nvPr/>
          </p:nvCxnSpPr>
          <p:spPr>
            <a:xfrm flipV="1">
              <a:off x="1331575" y="805354"/>
              <a:ext cx="1728257" cy="3193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>
              <a:stCxn id="14" idx="0"/>
            </p:cNvCxnSpPr>
            <p:nvPr/>
          </p:nvCxnSpPr>
          <p:spPr>
            <a:xfrm flipH="1" flipV="1">
              <a:off x="3313945" y="980728"/>
              <a:ext cx="312016" cy="4320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 flipH="1" flipV="1">
              <a:off x="3974725" y="980728"/>
              <a:ext cx="1101332" cy="20162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ZoneTexte 68"/>
            <p:cNvSpPr txBox="1"/>
            <p:nvPr/>
          </p:nvSpPr>
          <p:spPr>
            <a:xfrm>
              <a:off x="3059832" y="620688"/>
              <a:ext cx="108012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HAROPA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sp>
        <p:nvSpPr>
          <p:cNvPr id="73" name="ZoneTexte 72"/>
          <p:cNvSpPr txBox="1"/>
          <p:nvPr/>
        </p:nvSpPr>
        <p:spPr>
          <a:xfrm>
            <a:off x="4644008" y="4653136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</a:t>
            </a:r>
            <a:r>
              <a:rPr lang="fr-FR" sz="1100" u="sng" dirty="0" smtClean="0"/>
              <a:t>La prédominance  du transport routier</a:t>
            </a:r>
            <a:r>
              <a:rPr lang="fr-FR" sz="1100" dirty="0" smtClean="0"/>
              <a:t> :</a:t>
            </a:r>
            <a:endParaRPr lang="fr-FR" sz="1100" dirty="0"/>
          </a:p>
        </p:txBody>
      </p:sp>
      <p:sp>
        <p:nvSpPr>
          <p:cNvPr id="74" name="Forme libre 73"/>
          <p:cNvSpPr/>
          <p:nvPr/>
        </p:nvSpPr>
        <p:spPr>
          <a:xfrm>
            <a:off x="3995936" y="4869160"/>
            <a:ext cx="288032" cy="72008"/>
          </a:xfrm>
          <a:custGeom>
            <a:avLst/>
            <a:gdLst>
              <a:gd name="connsiteX0" fmla="*/ 0 w 5364480"/>
              <a:gd name="connsiteY0" fmla="*/ 95504 h 2302256"/>
              <a:gd name="connsiteX1" fmla="*/ 548640 w 5364480"/>
              <a:gd name="connsiteY1" fmla="*/ 58928 h 2302256"/>
              <a:gd name="connsiteX2" fmla="*/ 963168 w 5364480"/>
              <a:gd name="connsiteY2" fmla="*/ 449072 h 2302256"/>
              <a:gd name="connsiteX3" fmla="*/ 1926336 w 5364480"/>
              <a:gd name="connsiteY3" fmla="*/ 522224 h 2302256"/>
              <a:gd name="connsiteX4" fmla="*/ 2218944 w 5364480"/>
              <a:gd name="connsiteY4" fmla="*/ 668528 h 2302256"/>
              <a:gd name="connsiteX5" fmla="*/ 2487168 w 5364480"/>
              <a:gd name="connsiteY5" fmla="*/ 900176 h 2302256"/>
              <a:gd name="connsiteX6" fmla="*/ 2645664 w 5364480"/>
              <a:gd name="connsiteY6" fmla="*/ 1119632 h 2302256"/>
              <a:gd name="connsiteX7" fmla="*/ 3157728 w 5364480"/>
              <a:gd name="connsiteY7" fmla="*/ 1619504 h 2302256"/>
              <a:gd name="connsiteX8" fmla="*/ 3523488 w 5364480"/>
              <a:gd name="connsiteY8" fmla="*/ 1692656 h 2302256"/>
              <a:gd name="connsiteX9" fmla="*/ 3767328 w 5364480"/>
              <a:gd name="connsiteY9" fmla="*/ 1802384 h 2302256"/>
              <a:gd name="connsiteX10" fmla="*/ 4072128 w 5364480"/>
              <a:gd name="connsiteY10" fmla="*/ 1851152 h 2302256"/>
              <a:gd name="connsiteX11" fmla="*/ 4474464 w 5364480"/>
              <a:gd name="connsiteY11" fmla="*/ 1826768 h 2302256"/>
              <a:gd name="connsiteX12" fmla="*/ 4742688 w 5364480"/>
              <a:gd name="connsiteY12" fmla="*/ 2107184 h 2302256"/>
              <a:gd name="connsiteX13" fmla="*/ 4962144 w 5364480"/>
              <a:gd name="connsiteY13" fmla="*/ 2277872 h 2302256"/>
              <a:gd name="connsiteX14" fmla="*/ 5364480 w 5364480"/>
              <a:gd name="connsiteY14" fmla="*/ 2253488 h 2302256"/>
              <a:gd name="connsiteX15" fmla="*/ 5364480 w 5364480"/>
              <a:gd name="connsiteY15" fmla="*/ 2253488 h 230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64480" h="2302256">
                <a:moveTo>
                  <a:pt x="0" y="95504"/>
                </a:moveTo>
                <a:cubicBezTo>
                  <a:pt x="194056" y="47752"/>
                  <a:pt x="388112" y="0"/>
                  <a:pt x="548640" y="58928"/>
                </a:cubicBezTo>
                <a:cubicBezTo>
                  <a:pt x="709168" y="117856"/>
                  <a:pt x="733552" y="371856"/>
                  <a:pt x="963168" y="449072"/>
                </a:cubicBezTo>
                <a:cubicBezTo>
                  <a:pt x="1192784" y="526288"/>
                  <a:pt x="1717040" y="485648"/>
                  <a:pt x="1926336" y="522224"/>
                </a:cubicBezTo>
                <a:cubicBezTo>
                  <a:pt x="2135632" y="558800"/>
                  <a:pt x="2125472" y="605536"/>
                  <a:pt x="2218944" y="668528"/>
                </a:cubicBezTo>
                <a:cubicBezTo>
                  <a:pt x="2312416" y="731520"/>
                  <a:pt x="2416048" y="824992"/>
                  <a:pt x="2487168" y="900176"/>
                </a:cubicBezTo>
                <a:cubicBezTo>
                  <a:pt x="2558288" y="975360"/>
                  <a:pt x="2533904" y="999744"/>
                  <a:pt x="2645664" y="1119632"/>
                </a:cubicBezTo>
                <a:cubicBezTo>
                  <a:pt x="2757424" y="1239520"/>
                  <a:pt x="3011424" y="1524000"/>
                  <a:pt x="3157728" y="1619504"/>
                </a:cubicBezTo>
                <a:cubicBezTo>
                  <a:pt x="3304032" y="1715008"/>
                  <a:pt x="3421888" y="1662176"/>
                  <a:pt x="3523488" y="1692656"/>
                </a:cubicBezTo>
                <a:cubicBezTo>
                  <a:pt x="3625088" y="1723136"/>
                  <a:pt x="3675888" y="1775968"/>
                  <a:pt x="3767328" y="1802384"/>
                </a:cubicBezTo>
                <a:cubicBezTo>
                  <a:pt x="3858768" y="1828800"/>
                  <a:pt x="3954272" y="1847088"/>
                  <a:pt x="4072128" y="1851152"/>
                </a:cubicBezTo>
                <a:cubicBezTo>
                  <a:pt x="4189984" y="1855216"/>
                  <a:pt x="4362704" y="1784096"/>
                  <a:pt x="4474464" y="1826768"/>
                </a:cubicBezTo>
                <a:cubicBezTo>
                  <a:pt x="4586224" y="1869440"/>
                  <a:pt x="4661408" y="2032000"/>
                  <a:pt x="4742688" y="2107184"/>
                </a:cubicBezTo>
                <a:cubicBezTo>
                  <a:pt x="4823968" y="2182368"/>
                  <a:pt x="4858512" y="2253488"/>
                  <a:pt x="4962144" y="2277872"/>
                </a:cubicBezTo>
                <a:cubicBezTo>
                  <a:pt x="5065776" y="2302256"/>
                  <a:pt x="5364480" y="2253488"/>
                  <a:pt x="5364480" y="2253488"/>
                </a:cubicBezTo>
                <a:lnTo>
                  <a:pt x="5364480" y="2253488"/>
                </a:lnTo>
              </a:path>
            </a:pathLst>
          </a:cu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499992" y="501317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4355976" y="4797152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Axe autoroutier </a:t>
            </a:r>
            <a:r>
              <a:rPr lang="fr-FR" sz="1100" dirty="0" smtClean="0"/>
              <a:t>(A13) près  de 90% du fret régional.</a:t>
            </a:r>
            <a:endParaRPr lang="fr-FR" sz="11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355976" y="4967590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Autres </a:t>
            </a:r>
            <a:r>
              <a:rPr lang="fr-FR" sz="1100" b="1" dirty="0" smtClean="0"/>
              <a:t>axes</a:t>
            </a:r>
            <a:r>
              <a:rPr lang="fr-FR" sz="1100" dirty="0" smtClean="0"/>
              <a:t> </a:t>
            </a:r>
            <a:r>
              <a:rPr lang="fr-FR" sz="1100" b="1" dirty="0" smtClean="0"/>
              <a:t>autoroutiers</a:t>
            </a:r>
            <a:r>
              <a:rPr lang="fr-FR" sz="1100" dirty="0" smtClean="0"/>
              <a:t> convergents vers Paris.</a:t>
            </a:r>
            <a:endParaRPr lang="fr-FR" sz="1100" dirty="0"/>
          </a:p>
        </p:txBody>
      </p:sp>
      <p:cxnSp>
        <p:nvCxnSpPr>
          <p:cNvPr id="79" name="Connecteur droit avec flèche 78"/>
          <p:cNvCxnSpPr/>
          <p:nvPr/>
        </p:nvCxnSpPr>
        <p:spPr>
          <a:xfrm flipV="1">
            <a:off x="3995936" y="5085184"/>
            <a:ext cx="288032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4607496" y="5085184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2. </a:t>
            </a:r>
            <a:r>
              <a:rPr lang="fr-FR" sz="1100" u="sng" dirty="0" smtClean="0"/>
              <a:t>Développer le transport fluvial, une solution écologique et économique </a:t>
            </a:r>
            <a:r>
              <a:rPr lang="fr-FR" sz="1100" dirty="0" smtClean="0"/>
              <a:t>: </a:t>
            </a:r>
            <a:endParaRPr lang="fr-FR" sz="1100" dirty="0"/>
          </a:p>
        </p:txBody>
      </p:sp>
      <p:sp>
        <p:nvSpPr>
          <p:cNvPr id="86" name="Forme libre 85"/>
          <p:cNvSpPr/>
          <p:nvPr/>
        </p:nvSpPr>
        <p:spPr>
          <a:xfrm>
            <a:off x="3995936" y="5301208"/>
            <a:ext cx="288032" cy="72008"/>
          </a:xfrm>
          <a:custGeom>
            <a:avLst/>
            <a:gdLst>
              <a:gd name="connsiteX0" fmla="*/ 0 w 5815584"/>
              <a:gd name="connsiteY0" fmla="*/ 231648 h 2145792"/>
              <a:gd name="connsiteX1" fmla="*/ 950976 w 5815584"/>
              <a:gd name="connsiteY1" fmla="*/ 12192 h 2145792"/>
              <a:gd name="connsiteX2" fmla="*/ 2072640 w 5815584"/>
              <a:gd name="connsiteY2" fmla="*/ 304800 h 2145792"/>
              <a:gd name="connsiteX3" fmla="*/ 3133344 w 5815584"/>
              <a:gd name="connsiteY3" fmla="*/ 902208 h 2145792"/>
              <a:gd name="connsiteX4" fmla="*/ 3767328 w 5815584"/>
              <a:gd name="connsiteY4" fmla="*/ 1487424 h 2145792"/>
              <a:gd name="connsiteX5" fmla="*/ 4401312 w 5815584"/>
              <a:gd name="connsiteY5" fmla="*/ 1682496 h 2145792"/>
              <a:gd name="connsiteX6" fmla="*/ 4779264 w 5815584"/>
              <a:gd name="connsiteY6" fmla="*/ 1524000 h 2145792"/>
              <a:gd name="connsiteX7" fmla="*/ 5340096 w 5815584"/>
              <a:gd name="connsiteY7" fmla="*/ 1950720 h 2145792"/>
              <a:gd name="connsiteX8" fmla="*/ 5815584 w 5815584"/>
              <a:gd name="connsiteY8" fmla="*/ 2145792 h 2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5584" h="2145792">
                <a:moveTo>
                  <a:pt x="0" y="231648"/>
                </a:moveTo>
                <a:cubicBezTo>
                  <a:pt x="302768" y="115824"/>
                  <a:pt x="605536" y="0"/>
                  <a:pt x="950976" y="12192"/>
                </a:cubicBezTo>
                <a:cubicBezTo>
                  <a:pt x="1296416" y="24384"/>
                  <a:pt x="1708912" y="156464"/>
                  <a:pt x="2072640" y="304800"/>
                </a:cubicBezTo>
                <a:cubicBezTo>
                  <a:pt x="2436368" y="453136"/>
                  <a:pt x="2850896" y="705104"/>
                  <a:pt x="3133344" y="902208"/>
                </a:cubicBezTo>
                <a:cubicBezTo>
                  <a:pt x="3415792" y="1099312"/>
                  <a:pt x="3556000" y="1357376"/>
                  <a:pt x="3767328" y="1487424"/>
                </a:cubicBezTo>
                <a:cubicBezTo>
                  <a:pt x="3978656" y="1617472"/>
                  <a:pt x="4232656" y="1676400"/>
                  <a:pt x="4401312" y="1682496"/>
                </a:cubicBezTo>
                <a:cubicBezTo>
                  <a:pt x="4569968" y="1688592"/>
                  <a:pt x="4622800" y="1479296"/>
                  <a:pt x="4779264" y="1524000"/>
                </a:cubicBezTo>
                <a:cubicBezTo>
                  <a:pt x="4935728" y="1568704"/>
                  <a:pt x="5167376" y="1847088"/>
                  <a:pt x="5340096" y="1950720"/>
                </a:cubicBezTo>
                <a:cubicBezTo>
                  <a:pt x="5512816" y="2054352"/>
                  <a:pt x="5664200" y="2100072"/>
                  <a:pt x="5815584" y="2145792"/>
                </a:cubicBezTo>
              </a:path>
            </a:pathLst>
          </a:custGeom>
          <a:ln w="28575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4355976" y="5255622"/>
            <a:ext cx="468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La  Seine</a:t>
            </a:r>
            <a:r>
              <a:rPr lang="fr-FR" sz="1100" dirty="0" smtClean="0"/>
              <a:t>, axe structurant du </a:t>
            </a:r>
            <a:r>
              <a:rPr lang="fr-FR" sz="1100" b="1" dirty="0" smtClean="0"/>
              <a:t>Grand Paris</a:t>
            </a:r>
            <a:r>
              <a:rPr lang="fr-FR" sz="1100" dirty="0" smtClean="0"/>
              <a:t>, seconde voie navigable d’Europe.</a:t>
            </a:r>
            <a:endParaRPr lang="fr-FR" sz="1100" dirty="0"/>
          </a:p>
        </p:txBody>
      </p:sp>
      <p:sp>
        <p:nvSpPr>
          <p:cNvPr id="88" name="Triangle isocèle 87"/>
          <p:cNvSpPr/>
          <p:nvPr/>
        </p:nvSpPr>
        <p:spPr>
          <a:xfrm>
            <a:off x="4031952" y="5517232"/>
            <a:ext cx="108000" cy="1080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 rot="1145247">
            <a:off x="3966730" y="5493223"/>
            <a:ext cx="324000" cy="181049"/>
          </a:xfrm>
          <a:prstGeom prst="ellipse">
            <a:avLst/>
          </a:pr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4392488" y="5471646"/>
            <a:ext cx="4860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Limay</a:t>
            </a:r>
            <a:r>
              <a:rPr lang="fr-FR" sz="1100" dirty="0" smtClean="0"/>
              <a:t>, une </a:t>
            </a:r>
            <a:r>
              <a:rPr lang="fr-FR" sz="1100" b="1" dirty="0" smtClean="0"/>
              <a:t>plateforme</a:t>
            </a:r>
            <a:r>
              <a:rPr lang="fr-FR" sz="1100" dirty="0" smtClean="0"/>
              <a:t> intégrée à un réseau de ports fluviaux  </a:t>
            </a:r>
            <a:r>
              <a:rPr lang="fr-FR" sz="1100" dirty="0"/>
              <a:t>(</a:t>
            </a:r>
            <a:r>
              <a:rPr lang="fr-FR" sz="1100" b="1" dirty="0" smtClean="0"/>
              <a:t>Ports de Paris</a:t>
            </a:r>
            <a:r>
              <a:rPr lang="fr-FR" sz="1100" dirty="0" smtClean="0"/>
              <a:t>).</a:t>
            </a:r>
            <a:endParaRPr lang="fr-FR" sz="11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3851920" y="5949280"/>
            <a:ext cx="576064" cy="2154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FF0000"/>
                </a:solidFill>
              </a:rPr>
              <a:t>HAROPA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4427984" y="5877272"/>
            <a:ext cx="4716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Partenariat portuaire </a:t>
            </a:r>
            <a:r>
              <a:rPr lang="fr-FR" sz="1100" dirty="0" smtClean="0"/>
              <a:t>comme alternative écologique au  transport routier</a:t>
            </a:r>
            <a:endParaRPr lang="fr-FR" sz="1100" dirty="0"/>
          </a:p>
        </p:txBody>
      </p:sp>
      <p:sp>
        <p:nvSpPr>
          <p:cNvPr id="103" name="Triangle isocèle 102"/>
          <p:cNvSpPr/>
          <p:nvPr/>
        </p:nvSpPr>
        <p:spPr>
          <a:xfrm>
            <a:off x="3851920" y="5661248"/>
            <a:ext cx="252000" cy="252000"/>
          </a:xfrm>
          <a:prstGeom prst="triangle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5" name="ZoneTexte 104"/>
          <p:cNvSpPr txBox="1"/>
          <p:nvPr/>
        </p:nvSpPr>
        <p:spPr>
          <a:xfrm>
            <a:off x="4392488" y="5661248"/>
            <a:ext cx="4716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ysClr val="windowText" lastClr="000000"/>
                </a:solidFill>
              </a:rPr>
              <a:t>Le  Havre</a:t>
            </a:r>
            <a:r>
              <a:rPr lang="fr-FR" sz="1100" dirty="0" smtClean="0"/>
              <a:t>, 1</a:t>
            </a:r>
            <a:r>
              <a:rPr lang="fr-FR" sz="1100" baseline="30000" dirty="0" smtClean="0"/>
              <a:t>er</a:t>
            </a:r>
            <a:r>
              <a:rPr lang="fr-FR" sz="1100" dirty="0" smtClean="0"/>
              <a:t> port maritime Français</a:t>
            </a:r>
            <a:r>
              <a:rPr lang="fr-FR" sz="1100" dirty="0"/>
              <a:t> </a:t>
            </a:r>
            <a:r>
              <a:rPr lang="fr-FR" sz="1100" dirty="0" smtClean="0"/>
              <a:t>;  </a:t>
            </a:r>
            <a:r>
              <a:rPr lang="fr-FR" sz="1100" b="1" dirty="0" smtClean="0"/>
              <a:t>Rouen</a:t>
            </a:r>
            <a:r>
              <a:rPr lang="fr-FR" sz="1100" dirty="0" smtClean="0"/>
              <a:t> : port fluvial à haute capacité.</a:t>
            </a:r>
            <a:endParaRPr lang="fr-FR" sz="11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4724400" y="6021288"/>
            <a:ext cx="34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3. </a:t>
            </a:r>
            <a:r>
              <a:rPr lang="fr-FR" sz="1100" u="sng" dirty="0" smtClean="0"/>
              <a:t>Donner au Grand Paris une ouverture maritime</a:t>
            </a:r>
            <a:r>
              <a:rPr lang="fr-FR" sz="1100" dirty="0" smtClean="0"/>
              <a:t> :</a:t>
            </a:r>
            <a:endParaRPr lang="fr-FR" sz="1100" dirty="0"/>
          </a:p>
        </p:txBody>
      </p:sp>
      <p:sp>
        <p:nvSpPr>
          <p:cNvPr id="107" name="Forme libre 106"/>
          <p:cNvSpPr/>
          <p:nvPr/>
        </p:nvSpPr>
        <p:spPr>
          <a:xfrm>
            <a:off x="3995936" y="6277681"/>
            <a:ext cx="144016" cy="247663"/>
          </a:xfrm>
          <a:custGeom>
            <a:avLst/>
            <a:gdLst>
              <a:gd name="connsiteX0" fmla="*/ 89408 w 638048"/>
              <a:gd name="connsiteY0" fmla="*/ 1255776 h 1255776"/>
              <a:gd name="connsiteX1" fmla="*/ 40640 w 638048"/>
              <a:gd name="connsiteY1" fmla="*/ 950976 h 1255776"/>
              <a:gd name="connsiteX2" fmla="*/ 333248 w 638048"/>
              <a:gd name="connsiteY2" fmla="*/ 256032 h 1255776"/>
              <a:gd name="connsiteX3" fmla="*/ 638048 w 638048"/>
              <a:gd name="connsiteY3" fmla="*/ 0 h 1255776"/>
              <a:gd name="connsiteX4" fmla="*/ 638048 w 638048"/>
              <a:gd name="connsiteY4" fmla="*/ 0 h 12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048" h="1255776">
                <a:moveTo>
                  <a:pt x="89408" y="1255776"/>
                </a:moveTo>
                <a:cubicBezTo>
                  <a:pt x="44704" y="1186688"/>
                  <a:pt x="0" y="1117600"/>
                  <a:pt x="40640" y="950976"/>
                </a:cubicBezTo>
                <a:cubicBezTo>
                  <a:pt x="81280" y="784352"/>
                  <a:pt x="233680" y="414528"/>
                  <a:pt x="333248" y="256032"/>
                </a:cubicBezTo>
                <a:cubicBezTo>
                  <a:pt x="432816" y="97536"/>
                  <a:pt x="638048" y="0"/>
                  <a:pt x="638048" y="0"/>
                </a:cubicBezTo>
                <a:lnTo>
                  <a:pt x="638048" y="0"/>
                </a:lnTo>
              </a:path>
            </a:pathLst>
          </a:custGeom>
          <a:noFill/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4392488" y="6165304"/>
            <a:ext cx="4716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ysClr val="windowText" lastClr="000000"/>
                </a:solidFill>
              </a:rPr>
              <a:t>Northern Range</a:t>
            </a:r>
            <a:r>
              <a:rPr lang="fr-FR" sz="1100" dirty="0" smtClean="0">
                <a:solidFill>
                  <a:sysClr val="windowText" lastClr="000000"/>
                </a:solidFill>
              </a:rPr>
              <a:t>, principale façade portuaire européenne, espace majeur de la mondialisation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grpSp>
        <p:nvGrpSpPr>
          <p:cNvPr id="111" name="Groupe 110"/>
          <p:cNvGrpSpPr/>
          <p:nvPr/>
        </p:nvGrpSpPr>
        <p:grpSpPr>
          <a:xfrm rot="20551034">
            <a:off x="395536" y="1772816"/>
            <a:ext cx="504056" cy="360040"/>
            <a:chOff x="179512" y="1844824"/>
            <a:chExt cx="720080" cy="360040"/>
          </a:xfrm>
        </p:grpSpPr>
        <p:sp>
          <p:nvSpPr>
            <p:cNvPr id="21" name="Flèche droite 20"/>
            <p:cNvSpPr/>
            <p:nvPr/>
          </p:nvSpPr>
          <p:spPr>
            <a:xfrm>
              <a:off x="539552" y="1844824"/>
              <a:ext cx="360040" cy="360040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Flèche droite 109"/>
            <p:cNvSpPr/>
            <p:nvPr/>
          </p:nvSpPr>
          <p:spPr>
            <a:xfrm rot="10800000">
              <a:off x="179512" y="1844824"/>
              <a:ext cx="360040" cy="36004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3995936" y="6597376"/>
            <a:ext cx="360000" cy="216000"/>
            <a:chOff x="179512" y="1844824"/>
            <a:chExt cx="720080" cy="360040"/>
          </a:xfrm>
        </p:grpSpPr>
        <p:sp>
          <p:nvSpPr>
            <p:cNvPr id="113" name="Flèche droite 112"/>
            <p:cNvSpPr/>
            <p:nvPr/>
          </p:nvSpPr>
          <p:spPr>
            <a:xfrm>
              <a:off x="539552" y="1844824"/>
              <a:ext cx="360040" cy="360040"/>
            </a:xfrm>
            <a:prstGeom prst="rightArrow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Flèche droite 113"/>
            <p:cNvSpPr/>
            <p:nvPr/>
          </p:nvSpPr>
          <p:spPr>
            <a:xfrm rot="10800000">
              <a:off x="179512" y="1844824"/>
              <a:ext cx="360040" cy="360040"/>
            </a:xfrm>
            <a:prstGeom prst="rightArrow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5" name="ZoneTexte 114"/>
          <p:cNvSpPr txBox="1"/>
          <p:nvPr/>
        </p:nvSpPr>
        <p:spPr>
          <a:xfrm>
            <a:off x="4392488" y="6453336"/>
            <a:ext cx="4716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ysClr val="windowText" lastClr="000000"/>
                </a:solidFill>
              </a:rPr>
              <a:t>Flux  économique majeur, </a:t>
            </a:r>
            <a:r>
              <a:rPr lang="fr-FR" sz="1100" dirty="0" smtClean="0">
                <a:solidFill>
                  <a:sysClr val="windowText" lastClr="000000"/>
                </a:solidFill>
              </a:rPr>
              <a:t>l’espace parisien est un territoire mondialisé au cœur des échange européen et mondiaux</a:t>
            </a:r>
            <a:endParaRPr lang="fr-FR" sz="11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323528" y="548680"/>
            <a:ext cx="144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MANCHE</a:t>
            </a:r>
            <a:endParaRPr lang="fr-FR" sz="1200" b="1" dirty="0"/>
          </a:p>
        </p:txBody>
      </p:sp>
      <p:sp>
        <p:nvSpPr>
          <p:cNvPr id="126" name="ZoneTexte 125"/>
          <p:cNvSpPr txBox="1"/>
          <p:nvPr/>
        </p:nvSpPr>
        <p:spPr>
          <a:xfrm>
            <a:off x="179512" y="4725144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</a:t>
            </a:r>
            <a:r>
              <a:rPr lang="fr-FR" sz="1100" u="sng" dirty="0" smtClean="0"/>
              <a:t>Une agglomération polarisée :</a:t>
            </a:r>
            <a:endParaRPr lang="fr-FR" sz="11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251520" y="6021288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2. </a:t>
            </a:r>
            <a:r>
              <a:rPr lang="fr-FR" sz="1100" u="sng" dirty="0" smtClean="0"/>
              <a:t>Des territoires sous influence :</a:t>
            </a:r>
            <a:endParaRPr lang="fr-FR" sz="1100" dirty="0"/>
          </a:p>
        </p:txBody>
      </p:sp>
      <p:sp>
        <p:nvSpPr>
          <p:cNvPr id="131" name="Forme libre 130"/>
          <p:cNvSpPr/>
          <p:nvPr/>
        </p:nvSpPr>
        <p:spPr>
          <a:xfrm>
            <a:off x="899593" y="1340768"/>
            <a:ext cx="6048671" cy="2448272"/>
          </a:xfrm>
          <a:custGeom>
            <a:avLst/>
            <a:gdLst>
              <a:gd name="connsiteX0" fmla="*/ 0 w 5685183"/>
              <a:gd name="connsiteY0" fmla="*/ 498612 h 2411895"/>
              <a:gd name="connsiteX1" fmla="*/ 407505 w 5685183"/>
              <a:gd name="connsiteY1" fmla="*/ 438977 h 2411895"/>
              <a:gd name="connsiteX2" fmla="*/ 735496 w 5685183"/>
              <a:gd name="connsiteY2" fmla="*/ 230256 h 2411895"/>
              <a:gd name="connsiteX3" fmla="*/ 983974 w 5685183"/>
              <a:gd name="connsiteY3" fmla="*/ 478734 h 2411895"/>
              <a:gd name="connsiteX4" fmla="*/ 1152940 w 5685183"/>
              <a:gd name="connsiteY4" fmla="*/ 349525 h 2411895"/>
              <a:gd name="connsiteX5" fmla="*/ 1182757 w 5685183"/>
              <a:gd name="connsiteY5" fmla="*/ 150743 h 2411895"/>
              <a:gd name="connsiteX6" fmla="*/ 1381540 w 5685183"/>
              <a:gd name="connsiteY6" fmla="*/ 61291 h 2411895"/>
              <a:gd name="connsiteX7" fmla="*/ 1570383 w 5685183"/>
              <a:gd name="connsiteY7" fmla="*/ 518491 h 2411895"/>
              <a:gd name="connsiteX8" fmla="*/ 1669774 w 5685183"/>
              <a:gd name="connsiteY8" fmla="*/ 448917 h 2411895"/>
              <a:gd name="connsiteX9" fmla="*/ 1639957 w 5685183"/>
              <a:gd name="connsiteY9" fmla="*/ 210377 h 2411895"/>
              <a:gd name="connsiteX10" fmla="*/ 1789044 w 5685183"/>
              <a:gd name="connsiteY10" fmla="*/ 160682 h 2411895"/>
              <a:gd name="connsiteX11" fmla="*/ 1828800 w 5685183"/>
              <a:gd name="connsiteY11" fmla="*/ 349525 h 2411895"/>
              <a:gd name="connsiteX12" fmla="*/ 1828800 w 5685183"/>
              <a:gd name="connsiteY12" fmla="*/ 667577 h 2411895"/>
              <a:gd name="connsiteX13" fmla="*/ 1977887 w 5685183"/>
              <a:gd name="connsiteY13" fmla="*/ 637760 h 2411895"/>
              <a:gd name="connsiteX14" fmla="*/ 2047461 w 5685183"/>
              <a:gd name="connsiteY14" fmla="*/ 369404 h 2411895"/>
              <a:gd name="connsiteX15" fmla="*/ 2196548 w 5685183"/>
              <a:gd name="connsiteY15" fmla="*/ 289891 h 2411895"/>
              <a:gd name="connsiteX16" fmla="*/ 2315818 w 5685183"/>
              <a:gd name="connsiteY16" fmla="*/ 478734 h 2411895"/>
              <a:gd name="connsiteX17" fmla="*/ 2325757 w 5685183"/>
              <a:gd name="connsiteY17" fmla="*/ 627821 h 2411895"/>
              <a:gd name="connsiteX18" fmla="*/ 2047461 w 5685183"/>
              <a:gd name="connsiteY18" fmla="*/ 796786 h 2411895"/>
              <a:gd name="connsiteX19" fmla="*/ 2037522 w 5685183"/>
              <a:gd name="connsiteY19" fmla="*/ 896177 h 2411895"/>
              <a:gd name="connsiteX20" fmla="*/ 2415209 w 5685183"/>
              <a:gd name="connsiteY20" fmla="*/ 786847 h 2411895"/>
              <a:gd name="connsiteX21" fmla="*/ 2663687 w 5685183"/>
              <a:gd name="connsiteY21" fmla="*/ 786847 h 2411895"/>
              <a:gd name="connsiteX22" fmla="*/ 2743200 w 5685183"/>
              <a:gd name="connsiteY22" fmla="*/ 945873 h 2411895"/>
              <a:gd name="connsiteX23" fmla="*/ 2673627 w 5685183"/>
              <a:gd name="connsiteY23" fmla="*/ 1075082 h 2411895"/>
              <a:gd name="connsiteX24" fmla="*/ 2743200 w 5685183"/>
              <a:gd name="connsiteY24" fmla="*/ 1194351 h 2411895"/>
              <a:gd name="connsiteX25" fmla="*/ 2912166 w 5685183"/>
              <a:gd name="connsiteY25" fmla="*/ 1035325 h 2411895"/>
              <a:gd name="connsiteX26" fmla="*/ 3051314 w 5685183"/>
              <a:gd name="connsiteY26" fmla="*/ 935934 h 2411895"/>
              <a:gd name="connsiteX27" fmla="*/ 3061253 w 5685183"/>
              <a:gd name="connsiteY27" fmla="*/ 1065143 h 2411895"/>
              <a:gd name="connsiteX28" fmla="*/ 2932044 w 5685183"/>
              <a:gd name="connsiteY28" fmla="*/ 1174473 h 2411895"/>
              <a:gd name="connsiteX29" fmla="*/ 3101009 w 5685183"/>
              <a:gd name="connsiteY29" fmla="*/ 1263925 h 2411895"/>
              <a:gd name="connsiteX30" fmla="*/ 3508514 w 5685183"/>
              <a:gd name="connsiteY30" fmla="*/ 1681369 h 2411895"/>
              <a:gd name="connsiteX31" fmla="*/ 3667540 w 5685183"/>
              <a:gd name="connsiteY31" fmla="*/ 1780760 h 2411895"/>
              <a:gd name="connsiteX32" fmla="*/ 3677479 w 5685183"/>
              <a:gd name="connsiteY32" fmla="*/ 1581977 h 2411895"/>
              <a:gd name="connsiteX33" fmla="*/ 3876261 w 5685183"/>
              <a:gd name="connsiteY33" fmla="*/ 1562099 h 2411895"/>
              <a:gd name="connsiteX34" fmla="*/ 3925957 w 5685183"/>
              <a:gd name="connsiteY34" fmla="*/ 1631673 h 2411895"/>
              <a:gd name="connsiteX35" fmla="*/ 3737114 w 5685183"/>
              <a:gd name="connsiteY35" fmla="*/ 1820517 h 2411895"/>
              <a:gd name="connsiteX36" fmla="*/ 3786809 w 5685183"/>
              <a:gd name="connsiteY36" fmla="*/ 1919908 h 2411895"/>
              <a:gd name="connsiteX37" fmla="*/ 3906079 w 5685183"/>
              <a:gd name="connsiteY37" fmla="*/ 1820517 h 2411895"/>
              <a:gd name="connsiteX38" fmla="*/ 4035287 w 5685183"/>
              <a:gd name="connsiteY38" fmla="*/ 1880151 h 2411895"/>
              <a:gd name="connsiteX39" fmla="*/ 4084983 w 5685183"/>
              <a:gd name="connsiteY39" fmla="*/ 1949725 h 2411895"/>
              <a:gd name="connsiteX40" fmla="*/ 4244009 w 5685183"/>
              <a:gd name="connsiteY40" fmla="*/ 1949725 h 2411895"/>
              <a:gd name="connsiteX41" fmla="*/ 4492487 w 5685183"/>
              <a:gd name="connsiteY41" fmla="*/ 1770821 h 2411895"/>
              <a:gd name="connsiteX42" fmla="*/ 4740966 w 5685183"/>
              <a:gd name="connsiteY42" fmla="*/ 1850334 h 2411895"/>
              <a:gd name="connsiteX43" fmla="*/ 4800600 w 5685183"/>
              <a:gd name="connsiteY43" fmla="*/ 2059056 h 2411895"/>
              <a:gd name="connsiteX44" fmla="*/ 4880114 w 5685183"/>
              <a:gd name="connsiteY44" fmla="*/ 2029238 h 2411895"/>
              <a:gd name="connsiteX45" fmla="*/ 4919870 w 5685183"/>
              <a:gd name="connsiteY45" fmla="*/ 1830456 h 2411895"/>
              <a:gd name="connsiteX46" fmla="*/ 5148470 w 5685183"/>
              <a:gd name="connsiteY46" fmla="*/ 1820517 h 2411895"/>
              <a:gd name="connsiteX47" fmla="*/ 5218044 w 5685183"/>
              <a:gd name="connsiteY47" fmla="*/ 1870212 h 2411895"/>
              <a:gd name="connsiteX48" fmla="*/ 5098774 w 5685183"/>
              <a:gd name="connsiteY48" fmla="*/ 2078934 h 2411895"/>
              <a:gd name="connsiteX49" fmla="*/ 5098774 w 5685183"/>
              <a:gd name="connsiteY49" fmla="*/ 2247899 h 2411895"/>
              <a:gd name="connsiteX50" fmla="*/ 5237922 w 5685183"/>
              <a:gd name="connsiteY50" fmla="*/ 2228021 h 2411895"/>
              <a:gd name="connsiteX51" fmla="*/ 5406887 w 5685183"/>
              <a:gd name="connsiteY51" fmla="*/ 1989482 h 2411895"/>
              <a:gd name="connsiteX52" fmla="*/ 5595731 w 5685183"/>
              <a:gd name="connsiteY52" fmla="*/ 1900030 h 2411895"/>
              <a:gd name="connsiteX53" fmla="*/ 5655366 w 5685183"/>
              <a:gd name="connsiteY53" fmla="*/ 1989482 h 2411895"/>
              <a:gd name="connsiteX54" fmla="*/ 5436705 w 5685183"/>
              <a:gd name="connsiteY54" fmla="*/ 2208143 h 2411895"/>
              <a:gd name="connsiteX55" fmla="*/ 5436705 w 5685183"/>
              <a:gd name="connsiteY55" fmla="*/ 2396986 h 2411895"/>
              <a:gd name="connsiteX56" fmla="*/ 5615609 w 5685183"/>
              <a:gd name="connsiteY56" fmla="*/ 2297595 h 2411895"/>
              <a:gd name="connsiteX57" fmla="*/ 5685183 w 5685183"/>
              <a:gd name="connsiteY57" fmla="*/ 2277717 h 241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685183" h="2411895">
                <a:moveTo>
                  <a:pt x="0" y="498612"/>
                </a:moveTo>
                <a:cubicBezTo>
                  <a:pt x="142461" y="491157"/>
                  <a:pt x="284922" y="483703"/>
                  <a:pt x="407505" y="438977"/>
                </a:cubicBezTo>
                <a:cubicBezTo>
                  <a:pt x="530088" y="394251"/>
                  <a:pt x="639418" y="223630"/>
                  <a:pt x="735496" y="230256"/>
                </a:cubicBezTo>
                <a:cubicBezTo>
                  <a:pt x="831574" y="236882"/>
                  <a:pt x="914400" y="458856"/>
                  <a:pt x="983974" y="478734"/>
                </a:cubicBezTo>
                <a:cubicBezTo>
                  <a:pt x="1053548" y="498612"/>
                  <a:pt x="1119810" y="404190"/>
                  <a:pt x="1152940" y="349525"/>
                </a:cubicBezTo>
                <a:cubicBezTo>
                  <a:pt x="1186070" y="294860"/>
                  <a:pt x="1144657" y="198782"/>
                  <a:pt x="1182757" y="150743"/>
                </a:cubicBezTo>
                <a:cubicBezTo>
                  <a:pt x="1220857" y="102704"/>
                  <a:pt x="1316936" y="0"/>
                  <a:pt x="1381540" y="61291"/>
                </a:cubicBezTo>
                <a:cubicBezTo>
                  <a:pt x="1446144" y="122582"/>
                  <a:pt x="1522344" y="453887"/>
                  <a:pt x="1570383" y="518491"/>
                </a:cubicBezTo>
                <a:cubicBezTo>
                  <a:pt x="1618422" y="583095"/>
                  <a:pt x="1658178" y="500269"/>
                  <a:pt x="1669774" y="448917"/>
                </a:cubicBezTo>
                <a:cubicBezTo>
                  <a:pt x="1681370" y="397565"/>
                  <a:pt x="1620079" y="258416"/>
                  <a:pt x="1639957" y="210377"/>
                </a:cubicBezTo>
                <a:cubicBezTo>
                  <a:pt x="1659835" y="162338"/>
                  <a:pt x="1757570" y="137491"/>
                  <a:pt x="1789044" y="160682"/>
                </a:cubicBezTo>
                <a:cubicBezTo>
                  <a:pt x="1820518" y="183873"/>
                  <a:pt x="1822174" y="265043"/>
                  <a:pt x="1828800" y="349525"/>
                </a:cubicBezTo>
                <a:cubicBezTo>
                  <a:pt x="1835426" y="434007"/>
                  <a:pt x="1803952" y="619538"/>
                  <a:pt x="1828800" y="667577"/>
                </a:cubicBezTo>
                <a:cubicBezTo>
                  <a:pt x="1853648" y="715616"/>
                  <a:pt x="1941444" y="687456"/>
                  <a:pt x="1977887" y="637760"/>
                </a:cubicBezTo>
                <a:cubicBezTo>
                  <a:pt x="2014331" y="588065"/>
                  <a:pt x="2011018" y="427382"/>
                  <a:pt x="2047461" y="369404"/>
                </a:cubicBezTo>
                <a:cubicBezTo>
                  <a:pt x="2083904" y="311426"/>
                  <a:pt x="2151822" y="271669"/>
                  <a:pt x="2196548" y="289891"/>
                </a:cubicBezTo>
                <a:cubicBezTo>
                  <a:pt x="2241274" y="308113"/>
                  <a:pt x="2294283" y="422412"/>
                  <a:pt x="2315818" y="478734"/>
                </a:cubicBezTo>
                <a:cubicBezTo>
                  <a:pt x="2337353" y="535056"/>
                  <a:pt x="2370483" y="574812"/>
                  <a:pt x="2325757" y="627821"/>
                </a:cubicBezTo>
                <a:cubicBezTo>
                  <a:pt x="2281031" y="680830"/>
                  <a:pt x="2095500" y="752060"/>
                  <a:pt x="2047461" y="796786"/>
                </a:cubicBezTo>
                <a:cubicBezTo>
                  <a:pt x="1999422" y="841512"/>
                  <a:pt x="1976231" y="897834"/>
                  <a:pt x="2037522" y="896177"/>
                </a:cubicBezTo>
                <a:cubicBezTo>
                  <a:pt x="2098813" y="894521"/>
                  <a:pt x="2310848" y="805069"/>
                  <a:pt x="2415209" y="786847"/>
                </a:cubicBezTo>
                <a:cubicBezTo>
                  <a:pt x="2519570" y="768625"/>
                  <a:pt x="2609022" y="760343"/>
                  <a:pt x="2663687" y="786847"/>
                </a:cubicBezTo>
                <a:cubicBezTo>
                  <a:pt x="2718352" y="813351"/>
                  <a:pt x="2741543" y="897834"/>
                  <a:pt x="2743200" y="945873"/>
                </a:cubicBezTo>
                <a:cubicBezTo>
                  <a:pt x="2744857" y="993912"/>
                  <a:pt x="2673627" y="1033669"/>
                  <a:pt x="2673627" y="1075082"/>
                </a:cubicBezTo>
                <a:cubicBezTo>
                  <a:pt x="2673627" y="1116495"/>
                  <a:pt x="2703444" y="1200977"/>
                  <a:pt x="2743200" y="1194351"/>
                </a:cubicBezTo>
                <a:cubicBezTo>
                  <a:pt x="2782957" y="1187725"/>
                  <a:pt x="2860814" y="1078394"/>
                  <a:pt x="2912166" y="1035325"/>
                </a:cubicBezTo>
                <a:cubicBezTo>
                  <a:pt x="2963518" y="992256"/>
                  <a:pt x="3026466" y="930964"/>
                  <a:pt x="3051314" y="935934"/>
                </a:cubicBezTo>
                <a:cubicBezTo>
                  <a:pt x="3076162" y="940904"/>
                  <a:pt x="3081131" y="1025387"/>
                  <a:pt x="3061253" y="1065143"/>
                </a:cubicBezTo>
                <a:cubicBezTo>
                  <a:pt x="3041375" y="1104899"/>
                  <a:pt x="2925418" y="1141343"/>
                  <a:pt x="2932044" y="1174473"/>
                </a:cubicBezTo>
                <a:cubicBezTo>
                  <a:pt x="2938670" y="1207603"/>
                  <a:pt x="3004931" y="1179442"/>
                  <a:pt x="3101009" y="1263925"/>
                </a:cubicBezTo>
                <a:cubicBezTo>
                  <a:pt x="3197087" y="1348408"/>
                  <a:pt x="3414092" y="1595230"/>
                  <a:pt x="3508514" y="1681369"/>
                </a:cubicBezTo>
                <a:cubicBezTo>
                  <a:pt x="3602936" y="1767508"/>
                  <a:pt x="3639379" y="1797325"/>
                  <a:pt x="3667540" y="1780760"/>
                </a:cubicBezTo>
                <a:cubicBezTo>
                  <a:pt x="3695701" y="1764195"/>
                  <a:pt x="3642692" y="1618421"/>
                  <a:pt x="3677479" y="1581977"/>
                </a:cubicBezTo>
                <a:cubicBezTo>
                  <a:pt x="3712266" y="1545533"/>
                  <a:pt x="3834848" y="1553816"/>
                  <a:pt x="3876261" y="1562099"/>
                </a:cubicBezTo>
                <a:cubicBezTo>
                  <a:pt x="3917674" y="1570382"/>
                  <a:pt x="3949148" y="1588603"/>
                  <a:pt x="3925957" y="1631673"/>
                </a:cubicBezTo>
                <a:cubicBezTo>
                  <a:pt x="3902766" y="1674743"/>
                  <a:pt x="3760305" y="1772478"/>
                  <a:pt x="3737114" y="1820517"/>
                </a:cubicBezTo>
                <a:cubicBezTo>
                  <a:pt x="3713923" y="1868556"/>
                  <a:pt x="3758648" y="1919908"/>
                  <a:pt x="3786809" y="1919908"/>
                </a:cubicBezTo>
                <a:cubicBezTo>
                  <a:pt x="3814970" y="1919908"/>
                  <a:pt x="3864666" y="1827143"/>
                  <a:pt x="3906079" y="1820517"/>
                </a:cubicBezTo>
                <a:cubicBezTo>
                  <a:pt x="3947492" y="1813891"/>
                  <a:pt x="4005470" y="1858616"/>
                  <a:pt x="4035287" y="1880151"/>
                </a:cubicBezTo>
                <a:cubicBezTo>
                  <a:pt x="4065104" y="1901686"/>
                  <a:pt x="4050196" y="1938129"/>
                  <a:pt x="4084983" y="1949725"/>
                </a:cubicBezTo>
                <a:cubicBezTo>
                  <a:pt x="4119770" y="1961321"/>
                  <a:pt x="4176092" y="1979542"/>
                  <a:pt x="4244009" y="1949725"/>
                </a:cubicBezTo>
                <a:cubicBezTo>
                  <a:pt x="4311926" y="1919908"/>
                  <a:pt x="4409661" y="1787386"/>
                  <a:pt x="4492487" y="1770821"/>
                </a:cubicBezTo>
                <a:cubicBezTo>
                  <a:pt x="4575313" y="1754256"/>
                  <a:pt x="4689614" y="1802295"/>
                  <a:pt x="4740966" y="1850334"/>
                </a:cubicBezTo>
                <a:cubicBezTo>
                  <a:pt x="4792318" y="1898373"/>
                  <a:pt x="4777409" y="2029239"/>
                  <a:pt x="4800600" y="2059056"/>
                </a:cubicBezTo>
                <a:cubicBezTo>
                  <a:pt x="4823791" y="2088873"/>
                  <a:pt x="4860236" y="2067338"/>
                  <a:pt x="4880114" y="2029238"/>
                </a:cubicBezTo>
                <a:cubicBezTo>
                  <a:pt x="4899992" y="1991138"/>
                  <a:pt x="4875144" y="1865243"/>
                  <a:pt x="4919870" y="1830456"/>
                </a:cubicBezTo>
                <a:cubicBezTo>
                  <a:pt x="4964596" y="1795669"/>
                  <a:pt x="5098774" y="1813891"/>
                  <a:pt x="5148470" y="1820517"/>
                </a:cubicBezTo>
                <a:cubicBezTo>
                  <a:pt x="5198166" y="1827143"/>
                  <a:pt x="5226327" y="1827142"/>
                  <a:pt x="5218044" y="1870212"/>
                </a:cubicBezTo>
                <a:cubicBezTo>
                  <a:pt x="5209761" y="1913282"/>
                  <a:pt x="5118652" y="2015986"/>
                  <a:pt x="5098774" y="2078934"/>
                </a:cubicBezTo>
                <a:cubicBezTo>
                  <a:pt x="5078896" y="2141882"/>
                  <a:pt x="5075583" y="2223051"/>
                  <a:pt x="5098774" y="2247899"/>
                </a:cubicBezTo>
                <a:cubicBezTo>
                  <a:pt x="5121965" y="2272747"/>
                  <a:pt x="5186570" y="2271090"/>
                  <a:pt x="5237922" y="2228021"/>
                </a:cubicBezTo>
                <a:cubicBezTo>
                  <a:pt x="5289274" y="2184952"/>
                  <a:pt x="5347252" y="2044147"/>
                  <a:pt x="5406887" y="1989482"/>
                </a:cubicBezTo>
                <a:cubicBezTo>
                  <a:pt x="5466522" y="1934817"/>
                  <a:pt x="5554318" y="1900030"/>
                  <a:pt x="5595731" y="1900030"/>
                </a:cubicBezTo>
                <a:cubicBezTo>
                  <a:pt x="5637144" y="1900030"/>
                  <a:pt x="5681870" y="1938130"/>
                  <a:pt x="5655366" y="1989482"/>
                </a:cubicBezTo>
                <a:cubicBezTo>
                  <a:pt x="5628862" y="2040834"/>
                  <a:pt x="5473148" y="2140226"/>
                  <a:pt x="5436705" y="2208143"/>
                </a:cubicBezTo>
                <a:cubicBezTo>
                  <a:pt x="5400262" y="2276060"/>
                  <a:pt x="5406888" y="2382077"/>
                  <a:pt x="5436705" y="2396986"/>
                </a:cubicBezTo>
                <a:cubicBezTo>
                  <a:pt x="5466522" y="2411895"/>
                  <a:pt x="5574196" y="2317473"/>
                  <a:pt x="5615609" y="2297595"/>
                </a:cubicBezTo>
                <a:cubicBezTo>
                  <a:pt x="5657022" y="2277717"/>
                  <a:pt x="5671102" y="2277717"/>
                  <a:pt x="5685183" y="2277717"/>
                </a:cubicBezTo>
              </a:path>
            </a:pathLst>
          </a:custGeom>
          <a:ln w="5715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004048" y="314096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>
            <a:off x="4968064" y="2996952"/>
            <a:ext cx="144000" cy="1440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347864" y="1556792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Triangle isocèle 13"/>
          <p:cNvSpPr/>
          <p:nvPr/>
        </p:nvSpPr>
        <p:spPr>
          <a:xfrm>
            <a:off x="3419872" y="1412776"/>
            <a:ext cx="324000" cy="288000"/>
          </a:xfrm>
          <a:prstGeom prst="triangle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Forme libre 7"/>
          <p:cNvSpPr/>
          <p:nvPr/>
        </p:nvSpPr>
        <p:spPr>
          <a:xfrm>
            <a:off x="1187624" y="1484784"/>
            <a:ext cx="5407104" cy="2446760"/>
          </a:xfrm>
          <a:custGeom>
            <a:avLst/>
            <a:gdLst>
              <a:gd name="connsiteX0" fmla="*/ 0 w 5364480"/>
              <a:gd name="connsiteY0" fmla="*/ 95504 h 2302256"/>
              <a:gd name="connsiteX1" fmla="*/ 548640 w 5364480"/>
              <a:gd name="connsiteY1" fmla="*/ 58928 h 2302256"/>
              <a:gd name="connsiteX2" fmla="*/ 963168 w 5364480"/>
              <a:gd name="connsiteY2" fmla="*/ 449072 h 2302256"/>
              <a:gd name="connsiteX3" fmla="*/ 1926336 w 5364480"/>
              <a:gd name="connsiteY3" fmla="*/ 522224 h 2302256"/>
              <a:gd name="connsiteX4" fmla="*/ 2218944 w 5364480"/>
              <a:gd name="connsiteY4" fmla="*/ 668528 h 2302256"/>
              <a:gd name="connsiteX5" fmla="*/ 2487168 w 5364480"/>
              <a:gd name="connsiteY5" fmla="*/ 900176 h 2302256"/>
              <a:gd name="connsiteX6" fmla="*/ 2645664 w 5364480"/>
              <a:gd name="connsiteY6" fmla="*/ 1119632 h 2302256"/>
              <a:gd name="connsiteX7" fmla="*/ 3157728 w 5364480"/>
              <a:gd name="connsiteY7" fmla="*/ 1619504 h 2302256"/>
              <a:gd name="connsiteX8" fmla="*/ 3523488 w 5364480"/>
              <a:gd name="connsiteY8" fmla="*/ 1692656 h 2302256"/>
              <a:gd name="connsiteX9" fmla="*/ 3767328 w 5364480"/>
              <a:gd name="connsiteY9" fmla="*/ 1802384 h 2302256"/>
              <a:gd name="connsiteX10" fmla="*/ 4072128 w 5364480"/>
              <a:gd name="connsiteY10" fmla="*/ 1851152 h 2302256"/>
              <a:gd name="connsiteX11" fmla="*/ 4474464 w 5364480"/>
              <a:gd name="connsiteY11" fmla="*/ 1826768 h 2302256"/>
              <a:gd name="connsiteX12" fmla="*/ 4742688 w 5364480"/>
              <a:gd name="connsiteY12" fmla="*/ 2107184 h 2302256"/>
              <a:gd name="connsiteX13" fmla="*/ 4962144 w 5364480"/>
              <a:gd name="connsiteY13" fmla="*/ 2277872 h 2302256"/>
              <a:gd name="connsiteX14" fmla="*/ 5364480 w 5364480"/>
              <a:gd name="connsiteY14" fmla="*/ 2253488 h 2302256"/>
              <a:gd name="connsiteX15" fmla="*/ 5364480 w 5364480"/>
              <a:gd name="connsiteY15" fmla="*/ 2253488 h 230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64480" h="2302256">
                <a:moveTo>
                  <a:pt x="0" y="95504"/>
                </a:moveTo>
                <a:cubicBezTo>
                  <a:pt x="194056" y="47752"/>
                  <a:pt x="388112" y="0"/>
                  <a:pt x="548640" y="58928"/>
                </a:cubicBezTo>
                <a:cubicBezTo>
                  <a:pt x="709168" y="117856"/>
                  <a:pt x="733552" y="371856"/>
                  <a:pt x="963168" y="449072"/>
                </a:cubicBezTo>
                <a:cubicBezTo>
                  <a:pt x="1192784" y="526288"/>
                  <a:pt x="1717040" y="485648"/>
                  <a:pt x="1926336" y="522224"/>
                </a:cubicBezTo>
                <a:cubicBezTo>
                  <a:pt x="2135632" y="558800"/>
                  <a:pt x="2125472" y="605536"/>
                  <a:pt x="2218944" y="668528"/>
                </a:cubicBezTo>
                <a:cubicBezTo>
                  <a:pt x="2312416" y="731520"/>
                  <a:pt x="2416048" y="824992"/>
                  <a:pt x="2487168" y="900176"/>
                </a:cubicBezTo>
                <a:cubicBezTo>
                  <a:pt x="2558288" y="975360"/>
                  <a:pt x="2533904" y="999744"/>
                  <a:pt x="2645664" y="1119632"/>
                </a:cubicBezTo>
                <a:cubicBezTo>
                  <a:pt x="2757424" y="1239520"/>
                  <a:pt x="3011424" y="1524000"/>
                  <a:pt x="3157728" y="1619504"/>
                </a:cubicBezTo>
                <a:cubicBezTo>
                  <a:pt x="3304032" y="1715008"/>
                  <a:pt x="3421888" y="1662176"/>
                  <a:pt x="3523488" y="1692656"/>
                </a:cubicBezTo>
                <a:cubicBezTo>
                  <a:pt x="3625088" y="1723136"/>
                  <a:pt x="3675888" y="1775968"/>
                  <a:pt x="3767328" y="1802384"/>
                </a:cubicBezTo>
                <a:cubicBezTo>
                  <a:pt x="3858768" y="1828800"/>
                  <a:pt x="3954272" y="1847088"/>
                  <a:pt x="4072128" y="1851152"/>
                </a:cubicBezTo>
                <a:cubicBezTo>
                  <a:pt x="4189984" y="1855216"/>
                  <a:pt x="4362704" y="1784096"/>
                  <a:pt x="4474464" y="1826768"/>
                </a:cubicBezTo>
                <a:cubicBezTo>
                  <a:pt x="4586224" y="1869440"/>
                  <a:pt x="4661408" y="2032000"/>
                  <a:pt x="4742688" y="2107184"/>
                </a:cubicBezTo>
                <a:cubicBezTo>
                  <a:pt x="4823968" y="2182368"/>
                  <a:pt x="4858512" y="2253488"/>
                  <a:pt x="4962144" y="2277872"/>
                </a:cubicBezTo>
                <a:cubicBezTo>
                  <a:pt x="5065776" y="2302256"/>
                  <a:pt x="5364480" y="2253488"/>
                  <a:pt x="5364480" y="2253488"/>
                </a:cubicBezTo>
                <a:lnTo>
                  <a:pt x="5364480" y="2253488"/>
                </a:lnTo>
              </a:path>
            </a:pathLst>
          </a:cu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 rot="1145247">
            <a:off x="4838261" y="3094570"/>
            <a:ext cx="2027197" cy="648072"/>
          </a:xfrm>
          <a:prstGeom prst="ellipse">
            <a:avLst/>
          </a:pr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5004048" y="270892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Limay</a:t>
            </a:r>
            <a:endParaRPr lang="fr-FR" sz="1200" b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3707904" y="1567825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Rouen</a:t>
            </a:r>
            <a:endParaRPr lang="fr-FR" sz="120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683568" y="1207785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Le Havre</a:t>
            </a:r>
            <a:endParaRPr lang="fr-FR" sz="1200" b="1" dirty="0"/>
          </a:p>
        </p:txBody>
      </p:sp>
      <p:sp>
        <p:nvSpPr>
          <p:cNvPr id="135" name="ZoneTexte 134"/>
          <p:cNvSpPr txBox="1"/>
          <p:nvPr/>
        </p:nvSpPr>
        <p:spPr>
          <a:xfrm>
            <a:off x="6588224" y="380007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Paris</a:t>
            </a:r>
            <a:endParaRPr lang="fr-FR" sz="1200" b="1" dirty="0"/>
          </a:p>
        </p:txBody>
      </p:sp>
      <p:sp>
        <p:nvSpPr>
          <p:cNvPr id="136" name="ZoneTexte 135"/>
          <p:cNvSpPr txBox="1"/>
          <p:nvPr/>
        </p:nvSpPr>
        <p:spPr>
          <a:xfrm>
            <a:off x="323528" y="29249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BASSE NORMANDIE</a:t>
            </a:r>
            <a:endParaRPr lang="fr-FR" dirty="0"/>
          </a:p>
        </p:txBody>
      </p:sp>
      <p:sp>
        <p:nvSpPr>
          <p:cNvPr id="137" name="ZoneTexte 136"/>
          <p:cNvSpPr txBox="1"/>
          <p:nvPr/>
        </p:nvSpPr>
        <p:spPr>
          <a:xfrm>
            <a:off x="6156176" y="11967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PICARDIE</a:t>
            </a:r>
            <a:endParaRPr lang="fr-FR" dirty="0"/>
          </a:p>
        </p:txBody>
      </p:sp>
      <p:sp>
        <p:nvSpPr>
          <p:cNvPr id="138" name="ZoneTexte 137"/>
          <p:cNvSpPr txBox="1"/>
          <p:nvPr/>
        </p:nvSpPr>
        <p:spPr>
          <a:xfrm>
            <a:off x="7164288" y="285293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ILE-DE-FRANCE</a:t>
            </a:r>
            <a:endParaRPr lang="fr-FR" dirty="0"/>
          </a:p>
        </p:txBody>
      </p:sp>
      <p:sp>
        <p:nvSpPr>
          <p:cNvPr id="139" name="ZoneTexte 138"/>
          <p:cNvSpPr txBox="1"/>
          <p:nvPr/>
        </p:nvSpPr>
        <p:spPr>
          <a:xfrm>
            <a:off x="1907704" y="1052736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HAUTE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NORMANDIE</a:t>
            </a:r>
            <a:endParaRPr lang="fr-FR" dirty="0"/>
          </a:p>
        </p:txBody>
      </p:sp>
      <p:sp>
        <p:nvSpPr>
          <p:cNvPr id="140" name="ZoneTexte 139"/>
          <p:cNvSpPr txBox="1"/>
          <p:nvPr/>
        </p:nvSpPr>
        <p:spPr>
          <a:xfrm>
            <a:off x="3779912" y="41490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CENTRE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6768264" y="3681048"/>
            <a:ext cx="180000" cy="18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1" grpId="0" animBg="1"/>
      <p:bldP spid="102" grpId="0" animBg="1"/>
      <p:bldP spid="12" grpId="0" animBg="1"/>
      <p:bldP spid="12" grpId="1" animBg="1"/>
      <p:bldP spid="5" grpId="0" animBg="1"/>
      <p:bldP spid="15" grpId="0" animBg="1"/>
      <p:bldP spid="16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74" grpId="0" animBg="1"/>
      <p:bldP spid="76" grpId="0"/>
      <p:bldP spid="78" grpId="0"/>
      <p:bldP spid="86" grpId="0" animBg="1"/>
      <p:bldP spid="87" grpId="0"/>
      <p:bldP spid="88" grpId="0" animBg="1"/>
      <p:bldP spid="89" grpId="0" animBg="1"/>
      <p:bldP spid="90" grpId="0"/>
      <p:bldP spid="100" grpId="0" animBg="1"/>
      <p:bldP spid="101" grpId="0"/>
      <p:bldP spid="103" grpId="0" animBg="1"/>
      <p:bldP spid="105" grpId="0"/>
      <p:bldP spid="107" grpId="0" animBg="1"/>
      <p:bldP spid="109" grpId="0"/>
      <p:bldP spid="115" grpId="0"/>
      <p:bldP spid="116" grpId="0"/>
      <p:bldP spid="131" grpId="0" animBg="1"/>
      <p:bldP spid="131" grpId="1" animBg="1"/>
      <p:bldP spid="18" grpId="0" animBg="1"/>
      <p:bldP spid="9" grpId="0" animBg="1"/>
      <p:bldP spid="17" grpId="0" animBg="1"/>
      <p:bldP spid="14" grpId="0" animBg="1"/>
      <p:bldP spid="8" grpId="0" animBg="1"/>
      <p:bldP spid="72" grpId="0" animBg="1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244</Words>
  <Application>Microsoft Office PowerPoint</Application>
  <PresentationFormat>Affichage à l'écran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Limay : un port fluvial au service d’une agglomération mondiale.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port fluvial au service d’une agglomération mondiale.</dc:title>
  <dc:creator>TESSON</dc:creator>
  <cp:lastModifiedBy>TESSON</cp:lastModifiedBy>
  <cp:revision>7</cp:revision>
  <dcterms:created xsi:type="dcterms:W3CDTF">2012-10-03T06:33:53Z</dcterms:created>
  <dcterms:modified xsi:type="dcterms:W3CDTF">2012-10-03T10:02:17Z</dcterms:modified>
</cp:coreProperties>
</file>