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6" autoAdjust="0"/>
    <p:restoredTop sz="91912" autoAdjust="0"/>
  </p:normalViewPr>
  <p:slideViewPr>
    <p:cSldViewPr>
      <p:cViewPr>
        <p:scale>
          <a:sx n="84" d="100"/>
          <a:sy n="84" d="100"/>
        </p:scale>
        <p:origin x="-9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B4A7-9BA7-4AD9-90F4-F2A190FAC7CD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AB3-DCE2-4EF4-A572-5D49279157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24544" y="-84633"/>
            <a:ext cx="7128792" cy="1209377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Le  Paris de la III</a:t>
            </a:r>
            <a:r>
              <a:rPr lang="fr-FR" sz="4000" b="1" baseline="30000" dirty="0" smtClean="0"/>
              <a:t>e</a:t>
            </a:r>
            <a:r>
              <a:rPr lang="fr-FR" sz="4000" b="1" dirty="0" smtClean="0"/>
              <a:t> République :  </a:t>
            </a:r>
            <a:endParaRPr lang="fr-FR" sz="4000" b="1" dirty="0"/>
          </a:p>
        </p:txBody>
      </p:sp>
      <p:pic>
        <p:nvPicPr>
          <p:cNvPr id="11266" name="Picture 2" descr="http://www.larousse.fr/encyclopedie/data/images/1009147-Paris_le_plan_Hauss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6588224" cy="436301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796136" y="836712"/>
            <a:ext cx="3275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5463" algn="l"/>
              </a:tabLst>
            </a:pPr>
            <a:r>
              <a:rPr lang="fr-FR" b="1" dirty="0" smtClean="0"/>
              <a:t>A partir de 1859</a:t>
            </a:r>
            <a:r>
              <a:rPr lang="fr-FR" dirty="0" smtClean="0"/>
              <a:t>, Paris connaît  de grandes modifications. La ville annexe de nouveaux quartiers et bâtit une nouvelle muraille appelée  l’enceinte de Thiers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2008" y="5445224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La  1</a:t>
            </a:r>
            <a:r>
              <a:rPr lang="fr-FR" sz="1400" b="1" baseline="30000" dirty="0" smtClean="0"/>
              <a:t>ère</a:t>
            </a:r>
            <a:r>
              <a:rPr lang="fr-FR" sz="1400" b="1" dirty="0" smtClean="0"/>
              <a:t>  campagne de 1852 à 1859  : de nouvelles avenues sont tracées dont l’avenue Rivoli soit au total 9,5 km de voirie.</a:t>
            </a:r>
          </a:p>
          <a:p>
            <a:r>
              <a:rPr lang="fr-FR" sz="1400" b="1" dirty="0" smtClean="0"/>
              <a:t>La 2</a:t>
            </a:r>
            <a:r>
              <a:rPr lang="fr-FR" sz="1400" b="1" baseline="30000" dirty="0" smtClean="0"/>
              <a:t>e</a:t>
            </a:r>
            <a:r>
              <a:rPr lang="fr-FR" sz="1400" b="1" dirty="0" smtClean="0"/>
              <a:t> campagne de  1859-1867 : 25 km de voirie dont la place de la République  et le boulevard Voltaire jusqu’à la place du Trône (future place de la Nation)</a:t>
            </a:r>
          </a:p>
          <a:p>
            <a:r>
              <a:rPr lang="fr-FR" sz="1400" b="1" dirty="0" smtClean="0"/>
              <a:t>La  3</a:t>
            </a:r>
            <a:r>
              <a:rPr lang="fr-FR" sz="1400" b="1" baseline="30000" dirty="0" smtClean="0"/>
              <a:t>e</a:t>
            </a:r>
            <a:r>
              <a:rPr lang="fr-FR" sz="1400" b="1" dirty="0" smtClean="0"/>
              <a:t> campagne, près  de  30km de rue</a:t>
            </a:r>
            <a:r>
              <a:rPr lang="fr-FR" sz="1400" b="1" baseline="30000" dirty="0" smtClean="0"/>
              <a:t> , </a:t>
            </a:r>
            <a:r>
              <a:rPr lang="fr-FR" sz="1400" b="1" dirty="0" smtClean="0"/>
              <a:t>débute en 1869 mais la chute de l’empereur puis le soulèvement parisien  lors de la Commune en Mars 1871, interrompent  les travaux qui seront terminés sous la III</a:t>
            </a:r>
            <a:r>
              <a:rPr lang="fr-FR" sz="1400" b="1" baseline="30000" dirty="0" smtClean="0"/>
              <a:t>e </a:t>
            </a:r>
            <a:r>
              <a:rPr lang="fr-FR" sz="1400" b="1" dirty="0" smtClean="0"/>
              <a:t> République dans les années 1920. </a:t>
            </a:r>
            <a:endParaRPr lang="fr-FR" sz="1400" b="1" baseline="30000" dirty="0"/>
          </a:p>
        </p:txBody>
      </p:sp>
      <p:sp>
        <p:nvSpPr>
          <p:cNvPr id="7" name="ZoneTexte 6"/>
          <p:cNvSpPr txBox="1"/>
          <p:nvPr/>
        </p:nvSpPr>
        <p:spPr>
          <a:xfrm>
            <a:off x="6876256" y="2564904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3 campagnes de travaux  </a:t>
            </a:r>
            <a:r>
              <a:rPr lang="fr-FR" dirty="0" smtClean="0"/>
              <a:t>dirigées par le Préfet </a:t>
            </a:r>
            <a:r>
              <a:rPr lang="fr-FR" b="1" dirty="0" smtClean="0"/>
              <a:t>Haussmann </a:t>
            </a:r>
            <a:r>
              <a:rPr lang="fr-FR" dirty="0" smtClean="0"/>
              <a:t>vont ensuite transformer la </a:t>
            </a:r>
            <a:r>
              <a:rPr lang="fr-FR" dirty="0" smtClean="0"/>
              <a:t>ville et permettre sa modernisation.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fr-FR" dirty="0" smtClean="0"/>
              <a:t>Les immeubles haussmanniens.</a:t>
            </a:r>
            <a:endParaRPr lang="fr-FR" dirty="0"/>
          </a:p>
        </p:txBody>
      </p:sp>
      <p:pic>
        <p:nvPicPr>
          <p:cNvPr id="14340" name="Picture 4" descr="https://lh6.googleusercontent.com/-3rxcq9aGJMI/RgZsD7o8fcI/AAAAAAAABmM/kYB6yn6Kjtc/s800/P1000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36712"/>
            <a:ext cx="3672408" cy="2451332"/>
          </a:xfrm>
          <a:prstGeom prst="rect">
            <a:avLst/>
          </a:prstGeom>
          <a:noFill/>
        </p:spPr>
      </p:pic>
      <p:pic>
        <p:nvPicPr>
          <p:cNvPr id="14342" name="Picture 6" descr="https://lh3.googleusercontent.com/-5tV2w-CSFPE/RgFZ4bo8bxI/AAAAAAAABJE/hhkWenQ0Tvs/s800/DSC01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736153" cy="2493882"/>
          </a:xfrm>
          <a:prstGeom prst="rect">
            <a:avLst/>
          </a:prstGeom>
          <a:noFill/>
        </p:spPr>
      </p:pic>
      <p:pic>
        <p:nvPicPr>
          <p:cNvPr id="7" name="Image 6" descr="immeubles  haussmanni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00737"/>
            <a:ext cx="5112568" cy="341263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92080" y="3356992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Les  immeubles Haussmanniens </a:t>
            </a:r>
            <a:r>
              <a:rPr lang="fr-FR" dirty="0" smtClean="0"/>
              <a:t>sont en réalité des constructions qui répondent aux règles d’urbanisme fixées par le préfet.</a:t>
            </a:r>
          </a:p>
          <a:p>
            <a:pPr algn="just"/>
            <a:r>
              <a:rPr lang="fr-FR" dirty="0" smtClean="0"/>
              <a:t>Les immeubles ne peuvent avoir  que 6 niveaux  sous la corniche puis des combes aménagés. Chaque niveau ne peut dépasser  2,60m. Ainsi, les immeubles ne peuvent dépasser </a:t>
            </a:r>
            <a:r>
              <a:rPr lang="fr-FR" dirty="0" smtClean="0"/>
              <a:t>une  vingtaine de mètre de hauteur, ce </a:t>
            </a:r>
            <a:r>
              <a:rPr lang="fr-FR" dirty="0" smtClean="0"/>
              <a:t>qui donne un aspect homogène à l’architecture parisienne.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627784" y="4077072"/>
            <a:ext cx="72008" cy="27809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83671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Inscrire la République dans  la capitale.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72008" y="764704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La </a:t>
            </a:r>
            <a:r>
              <a:rPr lang="fr-FR" b="1" dirty="0" smtClean="0"/>
              <a:t>III</a:t>
            </a:r>
            <a:r>
              <a:rPr lang="fr-FR" b="1" baseline="30000" dirty="0" smtClean="0"/>
              <a:t>e </a:t>
            </a:r>
            <a:r>
              <a:rPr lang="fr-FR" b="1" dirty="0" smtClean="0"/>
              <a:t>république </a:t>
            </a:r>
            <a:r>
              <a:rPr lang="fr-FR" b="1" dirty="0" smtClean="0"/>
              <a:t>est dans ses 1</a:t>
            </a:r>
            <a:r>
              <a:rPr lang="fr-FR" b="1" baseline="30000" dirty="0" smtClean="0"/>
              <a:t>ères</a:t>
            </a:r>
            <a:r>
              <a:rPr lang="fr-FR" b="1" dirty="0" smtClean="0"/>
              <a:t>  années très  contestée par les monarchistes</a:t>
            </a:r>
            <a:r>
              <a:rPr lang="fr-FR" dirty="0" smtClean="0"/>
              <a:t>. De plus, </a:t>
            </a:r>
            <a:r>
              <a:rPr lang="fr-FR" b="1" dirty="0" smtClean="0"/>
              <a:t>les citoyens français </a:t>
            </a:r>
            <a:r>
              <a:rPr lang="fr-FR" dirty="0" smtClean="0"/>
              <a:t>qui n’ont alors jamais exercé leurs droits politiques, </a:t>
            </a:r>
            <a:r>
              <a:rPr lang="fr-FR" b="1" dirty="0" smtClean="0"/>
              <a:t>sont encore peu attachés au nouveau système</a:t>
            </a:r>
            <a:r>
              <a:rPr lang="fr-FR" dirty="0" smtClean="0"/>
              <a:t>. Le sentiment d’appartenance à une classe sociale ou l’attachement à une province d’origine sont plus fréquents dans la société que le sentiment d’appartenir à une </a:t>
            </a:r>
            <a:r>
              <a:rPr lang="fr-FR" b="1" u="sng" dirty="0" smtClean="0"/>
              <a:t>nation  républicaine et démocratique</a:t>
            </a:r>
            <a:r>
              <a:rPr lang="fr-FR" b="1" dirty="0" smtClean="0"/>
              <a:t>.</a:t>
            </a:r>
          </a:p>
        </p:txBody>
      </p:sp>
      <p:pic>
        <p:nvPicPr>
          <p:cNvPr id="6" name="Image 5" descr="plan réseau hauss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348880"/>
            <a:ext cx="5217952" cy="39604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9512" y="2405787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Les monuments publics, les statues </a:t>
            </a:r>
            <a:r>
              <a:rPr lang="fr-FR" dirty="0" smtClean="0"/>
              <a:t>disposées dans la ville vont devenir des éléments clés de la construction du </a:t>
            </a:r>
            <a:r>
              <a:rPr lang="fr-FR" b="1" dirty="0" smtClean="0"/>
              <a:t>sentiment républicain.</a:t>
            </a:r>
          </a:p>
          <a:p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7092280" y="46531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372200" y="45091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28184" y="39330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051720" y="4005064"/>
            <a:ext cx="4176464" cy="100811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9" idx="2"/>
          </p:cNvCxnSpPr>
          <p:nvPr/>
        </p:nvCxnSpPr>
        <p:spPr>
          <a:xfrm flipH="1">
            <a:off x="1691680" y="4581128"/>
            <a:ext cx="4680520" cy="7200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8" idx="2"/>
          </p:cNvCxnSpPr>
          <p:nvPr/>
        </p:nvCxnSpPr>
        <p:spPr>
          <a:xfrm flipH="1">
            <a:off x="1619672" y="4725144"/>
            <a:ext cx="5472608" cy="8640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51520" y="4581128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places :</a:t>
            </a:r>
          </a:p>
          <a:p>
            <a:pPr>
              <a:buFontTx/>
              <a:buChar char="-"/>
            </a:pPr>
            <a:r>
              <a:rPr lang="fr-FR" b="1" dirty="0" smtClean="0"/>
              <a:t>de la République,</a:t>
            </a:r>
          </a:p>
          <a:p>
            <a:pPr>
              <a:buFontTx/>
              <a:buChar char="-"/>
            </a:pPr>
            <a:r>
              <a:rPr lang="fr-FR" b="1" dirty="0"/>
              <a:t> </a:t>
            </a:r>
            <a:r>
              <a:rPr lang="fr-FR" b="1" dirty="0" smtClean="0"/>
              <a:t>de la Bastille, </a:t>
            </a:r>
          </a:p>
          <a:p>
            <a:pPr>
              <a:buFontTx/>
              <a:buChar char="-"/>
            </a:pPr>
            <a:r>
              <a:rPr lang="fr-FR" b="1" dirty="0"/>
              <a:t> </a:t>
            </a:r>
            <a:r>
              <a:rPr lang="fr-FR" b="1" dirty="0" smtClean="0"/>
              <a:t>de la Nation</a:t>
            </a:r>
          </a:p>
          <a:p>
            <a:r>
              <a:rPr lang="fr-FR" dirty="0" smtClean="0"/>
              <a:t>deviennent des lieux symboliques de la République.</a:t>
            </a:r>
          </a:p>
          <a:p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6299200" y="3996267"/>
            <a:ext cx="790222" cy="767644"/>
          </a:xfrm>
          <a:custGeom>
            <a:avLst/>
            <a:gdLst>
              <a:gd name="connsiteX0" fmla="*/ 790222 w 790222"/>
              <a:gd name="connsiteY0" fmla="*/ 767644 h 767644"/>
              <a:gd name="connsiteX1" fmla="*/ 169333 w 790222"/>
              <a:gd name="connsiteY1" fmla="*/ 620889 h 767644"/>
              <a:gd name="connsiteX2" fmla="*/ 0 w 790222"/>
              <a:gd name="connsiteY2" fmla="*/ 0 h 76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222" h="767644">
                <a:moveTo>
                  <a:pt x="790222" y="767644"/>
                </a:moveTo>
                <a:cubicBezTo>
                  <a:pt x="545629" y="758237"/>
                  <a:pt x="301037" y="748830"/>
                  <a:pt x="169333" y="620889"/>
                </a:cubicBezTo>
                <a:cubicBezTo>
                  <a:pt x="37629" y="492948"/>
                  <a:pt x="18814" y="246474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699792" y="621166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L’axe Nation-Bastille-République </a:t>
            </a:r>
            <a:r>
              <a:rPr lang="fr-FR" sz="1600" dirty="0" smtClean="0"/>
              <a:t>est au centre de la  vie civique de la III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 République, on y organise les grands  commémorations.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4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6016" y="548680"/>
            <a:ext cx="3816424" cy="620688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Trois places au cœur </a:t>
            </a:r>
            <a:br>
              <a:rPr lang="fr-FR" sz="3200" b="1" dirty="0" smtClean="0"/>
            </a:br>
            <a:r>
              <a:rPr lang="fr-FR" sz="3200" b="1" dirty="0" smtClean="0"/>
              <a:t>du Paris de la République.</a:t>
            </a:r>
            <a:endParaRPr lang="fr-FR" sz="3200" b="1" dirty="0"/>
          </a:p>
        </p:txBody>
      </p:sp>
      <p:pic>
        <p:nvPicPr>
          <p:cNvPr id="4" name="Image 3" descr="bastill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467570" cy="2232248"/>
          </a:xfrm>
          <a:prstGeom prst="rect">
            <a:avLst/>
          </a:prstGeom>
        </p:spPr>
      </p:pic>
      <p:pic>
        <p:nvPicPr>
          <p:cNvPr id="5" name="Image 4" descr="pc_na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3810000" cy="2527300"/>
          </a:xfrm>
          <a:prstGeom prst="rect">
            <a:avLst/>
          </a:prstGeom>
        </p:spPr>
      </p:pic>
      <p:pic>
        <p:nvPicPr>
          <p:cNvPr id="6" name="Image 5" descr="républiqu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39628"/>
            <a:ext cx="4059880" cy="25577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0" y="465313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</a:t>
            </a:r>
          </a:p>
          <a:p>
            <a:r>
              <a:rPr lang="fr-FR" dirty="0" smtClean="0"/>
              <a:t>Par leur nom et leur décoration , les Trois places montrent l’importance pour l’Etat de célébrer la République, la Révolution  et la Nation.</a:t>
            </a:r>
          </a:p>
          <a:p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67544" y="29249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Place de la Bastille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64088" y="17728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Place de la Nation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35730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Place de la République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076056" y="508518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Primitivement placée au centre d’un bassin, la place fut réaménagée au XX</a:t>
            </a:r>
            <a:r>
              <a:rPr lang="fr-FR" baseline="30000" dirty="0" smtClean="0"/>
              <a:t>e </a:t>
            </a:r>
            <a:r>
              <a:rPr lang="fr-FR" dirty="0" smtClean="0"/>
              <a:t>siècle. C’est aujourd’hui un square circulaire.</a:t>
            </a:r>
            <a:endParaRPr lang="fr-FR" baseline="30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Le triomphe de la République de Jules  Dalou, place de la Nation.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47667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La Place de la Nation </a:t>
            </a:r>
            <a:r>
              <a:rPr lang="fr-FR" sz="1600" dirty="0" smtClean="0"/>
              <a:t>est une ancienne place </a:t>
            </a:r>
            <a:r>
              <a:rPr lang="fr-FR" sz="1600" dirty="0" smtClean="0"/>
              <a:t>royale </a:t>
            </a:r>
            <a:r>
              <a:rPr lang="fr-FR" sz="1600" dirty="0" smtClean="0"/>
              <a:t>qui porta longtemps le nom de </a:t>
            </a:r>
            <a:r>
              <a:rPr lang="fr-FR" sz="1600" b="1" dirty="0" smtClean="0"/>
              <a:t>place du Trône</a:t>
            </a:r>
            <a:r>
              <a:rPr lang="fr-FR" sz="1600" dirty="0" smtClean="0"/>
              <a:t>, puis fut appelée </a:t>
            </a:r>
            <a:r>
              <a:rPr lang="fr-FR" sz="1600" b="1" dirty="0" smtClean="0"/>
              <a:t>place du trône renversée  </a:t>
            </a:r>
            <a:r>
              <a:rPr lang="fr-FR" sz="1600" dirty="0" smtClean="0"/>
              <a:t>et </a:t>
            </a:r>
            <a:r>
              <a:rPr lang="fr-FR" sz="1600" dirty="0" smtClean="0"/>
              <a:t>prit  après 1870</a:t>
            </a:r>
            <a:r>
              <a:rPr lang="fr-FR" sz="1600" dirty="0" smtClean="0"/>
              <a:t>, le nom de </a:t>
            </a:r>
            <a:r>
              <a:rPr lang="fr-FR" sz="1600" b="1" dirty="0" smtClean="0"/>
              <a:t>Place de la Nation</a:t>
            </a:r>
            <a:r>
              <a:rPr lang="fr-FR" sz="1600" dirty="0" smtClean="0"/>
              <a:t>.</a:t>
            </a:r>
            <a:r>
              <a:rPr lang="fr-FR" sz="1600" b="1" dirty="0" smtClean="0"/>
              <a:t>   </a:t>
            </a: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105273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L’œuvre de Jules Dalou est monumentale. Commandé en 1878 par la municipalité de Paris, elle ne  fut terminée qu’en 1899.</a:t>
            </a:r>
          </a:p>
          <a:p>
            <a:r>
              <a:rPr lang="fr-FR" sz="1600" b="1" dirty="0" smtClean="0"/>
              <a:t>Une version en plâtre fut  inaugurée en 1889 pour  commémorer le centenaire de la  Révolution.</a:t>
            </a:r>
            <a:endParaRPr lang="fr-FR" sz="1600" b="1" dirty="0"/>
          </a:p>
        </p:txBody>
      </p:sp>
      <p:pic>
        <p:nvPicPr>
          <p:cNvPr id="7" name="Image 6" descr="nat_stat_da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052736"/>
            <a:ext cx="4896544" cy="3776459"/>
          </a:xfrm>
          <a:prstGeom prst="rect">
            <a:avLst/>
          </a:prstGeom>
        </p:spPr>
      </p:pic>
      <p:pic>
        <p:nvPicPr>
          <p:cNvPr id="9" name="Image 8" descr="nat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4819659" cy="3024336"/>
          </a:xfrm>
          <a:prstGeom prst="rect">
            <a:avLst/>
          </a:prstGeom>
        </p:spPr>
      </p:pic>
      <p:pic>
        <p:nvPicPr>
          <p:cNvPr id="8" name="Image 7" descr="pc_na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882047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23528" y="5486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Identifiez chaque allégorie présente dans l’œuvre.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60648" y="72008"/>
            <a:ext cx="6768752" cy="332656"/>
          </a:xfrm>
        </p:spPr>
        <p:txBody>
          <a:bodyPr>
            <a:noAutofit/>
          </a:bodyPr>
          <a:lstStyle/>
          <a:p>
            <a:r>
              <a:rPr lang="fr-FR" sz="3200" dirty="0" smtClean="0"/>
              <a:t>L’analyse de la sculpture.</a:t>
            </a:r>
            <a:endParaRPr lang="fr-FR" sz="3200" dirty="0"/>
          </a:p>
        </p:txBody>
      </p:sp>
      <p:pic>
        <p:nvPicPr>
          <p:cNvPr id="4" name="Image 3" descr="trep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1"/>
            <a:ext cx="2232248" cy="2519030"/>
          </a:xfrm>
          <a:prstGeom prst="rect">
            <a:avLst/>
          </a:prstGeom>
        </p:spPr>
      </p:pic>
      <p:pic>
        <p:nvPicPr>
          <p:cNvPr id="5" name="Image 4" descr="photo-triomphe-republique-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04022"/>
            <a:ext cx="3168352" cy="3047427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1835696" y="2492896"/>
            <a:ext cx="324036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triomp_rep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077072"/>
            <a:ext cx="1656183" cy="2408320"/>
          </a:xfrm>
          <a:prstGeom prst="rect">
            <a:avLst/>
          </a:prstGeom>
        </p:spPr>
      </p:pic>
      <p:pic>
        <p:nvPicPr>
          <p:cNvPr id="9" name="Image 8" descr="1triomp_re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4" y="188640"/>
            <a:ext cx="2052228" cy="1368152"/>
          </a:xfrm>
          <a:prstGeom prst="rect">
            <a:avLst/>
          </a:prstGeom>
        </p:spPr>
      </p:pic>
      <p:pic>
        <p:nvPicPr>
          <p:cNvPr id="11" name="Image 10" descr="triomp_rep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284984"/>
            <a:ext cx="2232248" cy="3231540"/>
          </a:xfrm>
          <a:prstGeom prst="rect">
            <a:avLst/>
          </a:prstGeom>
        </p:spPr>
      </p:pic>
      <p:pic>
        <p:nvPicPr>
          <p:cNvPr id="12" name="Image 11" descr="triomp_rep7.JPG"/>
          <p:cNvPicPr>
            <a:picLocks noChangeAspect="1"/>
          </p:cNvPicPr>
          <p:nvPr/>
        </p:nvPicPr>
        <p:blipFill>
          <a:blip r:embed="rId7" cstate="print"/>
          <a:srcRect r="7261" b="3067"/>
          <a:stretch>
            <a:fillRect/>
          </a:stretch>
        </p:blipFill>
        <p:spPr>
          <a:xfrm>
            <a:off x="6911752" y="3658444"/>
            <a:ext cx="2232248" cy="319955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51520" y="3068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 République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544" y="64886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 travail et l’école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203848" y="4710043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Génie de la Nation sur un char tiré par des lions guidant la République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732240" y="3356992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justice.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948264" y="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paix apportant l’abondance. </a:t>
            </a:r>
            <a:endParaRPr lang="fr-FR" dirty="0"/>
          </a:p>
        </p:txBody>
      </p:sp>
      <p:pic>
        <p:nvPicPr>
          <p:cNvPr id="1026" name="Picture 2" descr="12_DalouNationPai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764704"/>
            <a:ext cx="1907704" cy="2623093"/>
          </a:xfrm>
          <a:prstGeom prst="rect">
            <a:avLst/>
          </a:prstGeom>
          <a:noFill/>
        </p:spPr>
      </p:pic>
      <p:cxnSp>
        <p:nvCxnSpPr>
          <p:cNvPr id="20" name="Connecteur droit avec flèche 19"/>
          <p:cNvCxnSpPr/>
          <p:nvPr/>
        </p:nvCxnSpPr>
        <p:spPr>
          <a:xfrm flipV="1">
            <a:off x="3275856" y="3284984"/>
            <a:ext cx="158417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8" idx="0"/>
          </p:cNvCxnSpPr>
          <p:nvPr/>
        </p:nvCxnSpPr>
        <p:spPr>
          <a:xfrm flipH="1" flipV="1">
            <a:off x="4644008" y="3717032"/>
            <a:ext cx="61206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6" idx="1"/>
          </p:cNvCxnSpPr>
          <p:nvPr/>
        </p:nvCxnSpPr>
        <p:spPr>
          <a:xfrm flipH="1">
            <a:off x="5796136" y="3541658"/>
            <a:ext cx="936104" cy="3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796136" y="1916832"/>
            <a:ext cx="1044116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292080" y="1844824"/>
            <a:ext cx="28803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3" grpId="0"/>
      <p:bldP spid="14" grpId="0"/>
      <p:bldP spid="15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fr-FR" dirty="0" smtClean="0"/>
              <a:t>Conclusion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052317"/>
            <a:ext cx="5184576" cy="16890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La 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Guerre Mondiale sera un autre tournant, chaque  commune se dote alors d’un monument commémorant le sacrifice « des  enfants  de la patrie ».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03040" y="692696"/>
            <a:ext cx="4933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Durant la  IIIe République, l’Etat et les communes commandèrent de nombreuses </a:t>
            </a:r>
            <a:r>
              <a:rPr lang="fr-FR" sz="2400" dirty="0" smtClean="0"/>
              <a:t>œuvres d’art </a:t>
            </a:r>
            <a:r>
              <a:rPr lang="fr-FR" sz="2400" dirty="0" smtClean="0"/>
              <a:t>dont le but </a:t>
            </a:r>
            <a:r>
              <a:rPr lang="fr-FR" sz="2400" dirty="0" smtClean="0"/>
              <a:t>était </a:t>
            </a:r>
            <a:r>
              <a:rPr lang="fr-FR" sz="2400" dirty="0" smtClean="0"/>
              <a:t>de </a:t>
            </a:r>
            <a:r>
              <a:rPr lang="fr-FR" sz="2400" dirty="0" smtClean="0"/>
              <a:t>glorifier la République et ses apports et ainsi accroître l’esprit républicain.</a:t>
            </a:r>
            <a:endParaRPr lang="fr-FR" sz="2400" dirty="0" smtClean="0"/>
          </a:p>
          <a:p>
            <a:endParaRPr lang="fr-FR" dirty="0"/>
          </a:p>
        </p:txBody>
      </p:sp>
      <p:pic>
        <p:nvPicPr>
          <p:cNvPr id="5" name="Image 4" descr="monument-aux-morts-pacifistes-de-K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908720"/>
            <a:ext cx="3205712" cy="5302682"/>
          </a:xfrm>
          <a:prstGeom prst="rect">
            <a:avLst/>
          </a:prstGeom>
        </p:spPr>
      </p:pic>
      <p:pic>
        <p:nvPicPr>
          <p:cNvPr id="6" name="Image 5" descr="monument-aux-morts-revanchard-de-L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3914349" cy="230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616</Words>
  <Application>Microsoft Office PowerPoint</Application>
  <PresentationFormat>Affichage à l'écran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  Paris de la IIIe République :  </vt:lpstr>
      <vt:lpstr>Les immeubles haussmanniens.</vt:lpstr>
      <vt:lpstr>Inscrire la République dans  la capitale.</vt:lpstr>
      <vt:lpstr>Trois places au cœur  du Paris de la République.</vt:lpstr>
      <vt:lpstr>Le triomphe de la République de Jules  Dalou, place de la Nation.</vt:lpstr>
      <vt:lpstr>L’analyse de la sculpture.</vt:lpstr>
      <vt:lpstr>Conclusion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 Paris de la IIIe République :  </dc:title>
  <dc:creator>TESSON</dc:creator>
  <cp:lastModifiedBy>TESSON</cp:lastModifiedBy>
  <cp:revision>13</cp:revision>
  <dcterms:created xsi:type="dcterms:W3CDTF">2012-10-17T16:08:12Z</dcterms:created>
  <dcterms:modified xsi:type="dcterms:W3CDTF">2012-11-15T08:14:05Z</dcterms:modified>
</cp:coreProperties>
</file>