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92" autoAdjust="0"/>
  </p:normalViewPr>
  <p:slideViewPr>
    <p:cSldViewPr>
      <p:cViewPr>
        <p:scale>
          <a:sx n="57" d="100"/>
          <a:sy n="57" d="100"/>
        </p:scale>
        <p:origin x="-62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26C8-1014-4CE5-9492-392941DF2A56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6F14-FBA6-4FC4-96E0-33C03F7D17D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fr/app/ratp/id507107090?mt=8" TargetMode="External"/><Relationship Id="rId2" Type="http://schemas.openxmlformats.org/officeDocument/2006/relationships/hyperlink" Target="https://play.google.com/store/search?q=ratp%20metro%20paris&amp;c=app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vianavigo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maps.googl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"/>
            <a:ext cx="7992888" cy="980728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Présentation du programme de Français culturel.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640960" cy="936104"/>
          </a:xfrm>
        </p:spPr>
        <p:txBody>
          <a:bodyPr>
            <a:normAutofit/>
          </a:bodyPr>
          <a:lstStyle/>
          <a:p>
            <a:pPr algn="l"/>
            <a:r>
              <a:rPr lang="fr-FR" sz="1800" u="sng" dirty="0" smtClean="0">
                <a:solidFill>
                  <a:schemeClr val="tx1"/>
                </a:solidFill>
              </a:rPr>
              <a:t>l’objectif : </a:t>
            </a:r>
            <a:r>
              <a:rPr lang="fr-FR" sz="1800" dirty="0" smtClean="0">
                <a:solidFill>
                  <a:schemeClr val="tx1"/>
                </a:solidFill>
              </a:rPr>
              <a:t>Découvrir les éléments de l’histoire, de la géographie, de la vie politique et des arts qui constituent les bases de la culture française.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4127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cours  </a:t>
            </a:r>
            <a:r>
              <a:rPr lang="fr-FR" dirty="0" smtClean="0"/>
              <a:t>:</a:t>
            </a:r>
          </a:p>
          <a:p>
            <a:r>
              <a:rPr lang="fr-FR" dirty="0" smtClean="0"/>
              <a:t>Il y aura deux types de séances :</a:t>
            </a:r>
          </a:p>
          <a:p>
            <a:r>
              <a:rPr lang="fr-FR" dirty="0"/>
              <a:t>	</a:t>
            </a:r>
            <a:r>
              <a:rPr lang="fr-FR" dirty="0" smtClean="0"/>
              <a:t>- les sorties en ville et dans les musées qui permettent de découvrir les lieux et en particulier  Paris et Cergy.</a:t>
            </a:r>
            <a:endParaRPr lang="fr-FR" dirty="0"/>
          </a:p>
          <a:p>
            <a:r>
              <a:rPr lang="fr-FR" dirty="0" smtClean="0"/>
              <a:t>	- les cours en salle qui permettent de travailler le vocabulaire et d’acquérir les connaissances utiles pour comprendre la culture française. </a:t>
            </a:r>
          </a:p>
          <a:p>
            <a:r>
              <a:rPr lang="fr-FR" b="1" dirty="0" smtClean="0"/>
              <a:t>Attention : Les sorties durent généralement 4 heures et les cours en salle 2 heures.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34290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Les professeurs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	- les cours seront assurés par Gwenaëlle Gilbert et Vincent Tesson.</a:t>
            </a:r>
          </a:p>
          <a:p>
            <a:r>
              <a:rPr lang="fr-FR" dirty="0" smtClean="0"/>
              <a:t>Lors des sorties nous serons généralement 2.</a:t>
            </a:r>
          </a:p>
          <a:p>
            <a:r>
              <a:rPr lang="fr-FR" dirty="0" smtClean="0"/>
              <a:t>Les cours en salle sont faits par l’un des deux professeurs.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5811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 travail personnel 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 La prise de notes durant les séances. 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Des fiches de vocabulaire à compléter. 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Des exercices à partir de sites internet.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Le matériel </a:t>
            </a:r>
            <a:r>
              <a:rPr lang="fr-FR" dirty="0" smtClean="0"/>
              <a:t>: Un cahier petit format pour prendre des notes et un carnet à dessin.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6469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4939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cap="small" dirty="0">
                          <a:latin typeface="Georgia"/>
                          <a:ea typeface="Calibri"/>
                          <a:cs typeface="Times New Roman"/>
                        </a:rPr>
                        <a:t>Calendrier de Formation en Français culturel ~ I.U.T. de Cergy-Pontoise  2013-2014</a:t>
                      </a:r>
                      <a:endParaRPr lang="fr-FR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8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Décembre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Janvier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Février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Mars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Avril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</a:t>
                      </a:r>
                      <a:endParaRPr lang="fr-F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Paris, l’Île-de-France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mobilité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14h-17h = 3h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sitographie,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cartographie,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fiche de travail (BU).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Vacances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Noël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(Jour de l’An)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L’organisation politique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la France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(Conseil Général/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14h-17h = 3h</a:t>
                      </a: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8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dans le monde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luxe à la Française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(Musée des Arts décoratifs)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E36C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Béatrice SZARVAS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(Gwénaëlle GILBERT ?)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Giverny/Villarceaux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ou La Roche Guyon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journée = 4 ou 6h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de la Préhistoire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 XVI</a:t>
                      </a:r>
                      <a:r>
                        <a:rPr lang="fr-FR" sz="800" i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ème</a:t>
                      </a: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s.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(Musée Carnavalet)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14h-18h = 4h</a:t>
                      </a: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Introduction à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l’Histoire de l’Art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XX</a:t>
                      </a:r>
                      <a:r>
                        <a:rPr lang="en-US" sz="800" i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ème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“the place to be”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XX</a:t>
                      </a:r>
                      <a:r>
                        <a:rPr lang="fr-FR" sz="800" i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ème</a:t>
                      </a: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à aujourd’hui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(Palais Chaillot/Défense)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Anne-Marie BRUYANT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Versailles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(Château &amp; Jardins)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au cinéma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Cergy, son évolution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(Parcours dans Cergy)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13h30-17h30 = 4h</a:t>
                      </a: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Histoire de l’Art religieux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des artistes, des poètes et des chansonniers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(Montmartre/St-</a:t>
                      </a:r>
                      <a:r>
                        <a:rPr lang="en-US" sz="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Germain</a:t>
                      </a: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14h-18h = 4h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gastronomie et viticulture en France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(16)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(Gwénaëlle GILBERT ?)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Lieux de tournage à Paris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(Canal de l’Ourc)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Vacances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Noël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(Jour de Noël)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de l’Ancien Régime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 Paris d’Haussmann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(Musée Carnavalet)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Vacances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d’Hiver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L’art de manger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Manger dans l’art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(I.U.T. Neuville-sur-Oise)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14h-16h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Vacances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Printemps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(Vincent TESSON)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Béatrice SZARVAS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Paris la nuit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(Voir un spectacle)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 soirée = 2h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FFC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Vincent TESSON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D’une France religieuse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à une France laïque</a:t>
                      </a:r>
                      <a:endParaRPr lang="fr-FR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(Notre-Dame/Panthéon)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14h-18h = 4h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9D235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Gwénaëlle GILBERT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Déjeuner sur l’herbe</a:t>
                      </a: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(Étangs de Neuville)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12h30-15h30 = 3h</a:t>
                      </a: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034" marR="37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Paris, l’Île-de-France, la France.</a:t>
            </a:r>
            <a:endParaRPr lang="fr-FR" dirty="0"/>
          </a:p>
        </p:txBody>
      </p:sp>
      <p:pic>
        <p:nvPicPr>
          <p:cNvPr id="6146" name="Picture 2" descr="carte region Île-de-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836712"/>
            <a:ext cx="5150747" cy="52565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I. L’Île –de –France, une des 22 régions  Françaises.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096" y="4046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France compte 22 régions, divisées en départements (96) et en communes(36000).</a:t>
            </a:r>
          </a:p>
          <a:p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52120" y="11247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L’Île-de-France </a:t>
            </a:r>
            <a:r>
              <a:rPr lang="fr-FR" sz="1200" dirty="0" smtClean="0"/>
              <a:t>est le </a:t>
            </a:r>
            <a:r>
              <a:rPr lang="fr-FR" sz="1200" u="sng" dirty="0" smtClean="0"/>
              <a:t>nom officiel </a:t>
            </a:r>
            <a:r>
              <a:rPr lang="fr-FR" sz="1200" dirty="0" smtClean="0"/>
              <a:t>de la région située autour de Paris. Elle est aussi appelée «</a:t>
            </a:r>
            <a:r>
              <a:rPr lang="fr-FR" sz="1200" u="sng" dirty="0" smtClean="0"/>
              <a:t> La Région parisienne ».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631332" y="1340768"/>
            <a:ext cx="2948780" cy="1188423"/>
            <a:chOff x="2631332" y="1340768"/>
            <a:chExt cx="2948780" cy="1188423"/>
          </a:xfrm>
        </p:grpSpPr>
        <p:grpSp>
          <p:nvGrpSpPr>
            <p:cNvPr id="10" name="Groupe 9"/>
            <p:cNvGrpSpPr/>
            <p:nvPr/>
          </p:nvGrpSpPr>
          <p:grpSpPr>
            <a:xfrm>
              <a:off x="2631332" y="1340768"/>
              <a:ext cx="2948780" cy="1188423"/>
              <a:chOff x="2631332" y="1340768"/>
              <a:chExt cx="2948780" cy="1188423"/>
            </a:xfrm>
          </p:grpSpPr>
          <p:sp>
            <p:nvSpPr>
              <p:cNvPr id="7" name="Forme libre 6"/>
              <p:cNvSpPr/>
              <p:nvPr/>
            </p:nvSpPr>
            <p:spPr>
              <a:xfrm>
                <a:off x="2631332" y="1901757"/>
                <a:ext cx="787940" cy="627434"/>
              </a:xfrm>
              <a:custGeom>
                <a:avLst/>
                <a:gdLst>
                  <a:gd name="connsiteX0" fmla="*/ 92413 w 787940"/>
                  <a:gd name="connsiteY0" fmla="*/ 0 h 627434"/>
                  <a:gd name="connsiteX1" fmla="*/ 68094 w 787940"/>
                  <a:gd name="connsiteY1" fmla="*/ 68094 h 627434"/>
                  <a:gd name="connsiteX2" fmla="*/ 24319 w 787940"/>
                  <a:gd name="connsiteY2" fmla="*/ 82686 h 627434"/>
                  <a:gd name="connsiteX3" fmla="*/ 0 w 787940"/>
                  <a:gd name="connsiteY3" fmla="*/ 82686 h 627434"/>
                  <a:gd name="connsiteX4" fmla="*/ 29183 w 787940"/>
                  <a:gd name="connsiteY4" fmla="*/ 155643 h 627434"/>
                  <a:gd name="connsiteX5" fmla="*/ 68094 w 787940"/>
                  <a:gd name="connsiteY5" fmla="*/ 209145 h 627434"/>
                  <a:gd name="connsiteX6" fmla="*/ 68094 w 787940"/>
                  <a:gd name="connsiteY6" fmla="*/ 291830 h 627434"/>
                  <a:gd name="connsiteX7" fmla="*/ 107004 w 787940"/>
                  <a:gd name="connsiteY7" fmla="*/ 350196 h 627434"/>
                  <a:gd name="connsiteX8" fmla="*/ 131323 w 787940"/>
                  <a:gd name="connsiteY8" fmla="*/ 418290 h 627434"/>
                  <a:gd name="connsiteX9" fmla="*/ 184825 w 787940"/>
                  <a:gd name="connsiteY9" fmla="*/ 432881 h 627434"/>
                  <a:gd name="connsiteX10" fmla="*/ 194553 w 787940"/>
                  <a:gd name="connsiteY10" fmla="*/ 510703 h 627434"/>
                  <a:gd name="connsiteX11" fmla="*/ 252919 w 787940"/>
                  <a:gd name="connsiteY11" fmla="*/ 520430 h 627434"/>
                  <a:gd name="connsiteX12" fmla="*/ 282102 w 787940"/>
                  <a:gd name="connsiteY12" fmla="*/ 496111 h 627434"/>
                  <a:gd name="connsiteX13" fmla="*/ 335604 w 787940"/>
                  <a:gd name="connsiteY13" fmla="*/ 510703 h 627434"/>
                  <a:gd name="connsiteX14" fmla="*/ 369651 w 787940"/>
                  <a:gd name="connsiteY14" fmla="*/ 525294 h 627434"/>
                  <a:gd name="connsiteX15" fmla="*/ 398834 w 787940"/>
                  <a:gd name="connsiteY15" fmla="*/ 549613 h 627434"/>
                  <a:gd name="connsiteX16" fmla="*/ 398834 w 787940"/>
                  <a:gd name="connsiteY16" fmla="*/ 603115 h 627434"/>
                  <a:gd name="connsiteX17" fmla="*/ 374515 w 787940"/>
                  <a:gd name="connsiteY17" fmla="*/ 603115 h 627434"/>
                  <a:gd name="connsiteX18" fmla="*/ 379379 w 787940"/>
                  <a:gd name="connsiteY18" fmla="*/ 627434 h 627434"/>
                  <a:gd name="connsiteX19" fmla="*/ 432881 w 787940"/>
                  <a:gd name="connsiteY19" fmla="*/ 607979 h 627434"/>
                  <a:gd name="connsiteX20" fmla="*/ 515566 w 787940"/>
                  <a:gd name="connsiteY20" fmla="*/ 607979 h 627434"/>
                  <a:gd name="connsiteX21" fmla="*/ 564204 w 787940"/>
                  <a:gd name="connsiteY21" fmla="*/ 593388 h 627434"/>
                  <a:gd name="connsiteX22" fmla="*/ 607979 w 787940"/>
                  <a:gd name="connsiteY22" fmla="*/ 554477 h 627434"/>
                  <a:gd name="connsiteX23" fmla="*/ 588523 w 787940"/>
                  <a:gd name="connsiteY23" fmla="*/ 515566 h 627434"/>
                  <a:gd name="connsiteX24" fmla="*/ 607979 w 787940"/>
                  <a:gd name="connsiteY24" fmla="*/ 471792 h 627434"/>
                  <a:gd name="connsiteX25" fmla="*/ 714983 w 787940"/>
                  <a:gd name="connsiteY25" fmla="*/ 471792 h 627434"/>
                  <a:gd name="connsiteX26" fmla="*/ 744166 w 787940"/>
                  <a:gd name="connsiteY26" fmla="*/ 452337 h 627434"/>
                  <a:gd name="connsiteX27" fmla="*/ 763621 w 787940"/>
                  <a:gd name="connsiteY27" fmla="*/ 374515 h 627434"/>
                  <a:gd name="connsiteX28" fmla="*/ 787940 w 787940"/>
                  <a:gd name="connsiteY28" fmla="*/ 330741 h 627434"/>
                  <a:gd name="connsiteX29" fmla="*/ 749030 w 787940"/>
                  <a:gd name="connsiteY29" fmla="*/ 306422 h 627434"/>
                  <a:gd name="connsiteX30" fmla="*/ 763621 w 787940"/>
                  <a:gd name="connsiteY30" fmla="*/ 286966 h 627434"/>
                  <a:gd name="connsiteX31" fmla="*/ 749030 w 787940"/>
                  <a:gd name="connsiteY31" fmla="*/ 252920 h 627434"/>
                  <a:gd name="connsiteX32" fmla="*/ 749030 w 787940"/>
                  <a:gd name="connsiteY32" fmla="*/ 194554 h 627434"/>
                  <a:gd name="connsiteX33" fmla="*/ 642025 w 787940"/>
                  <a:gd name="connsiteY33" fmla="*/ 107005 h 627434"/>
                  <a:gd name="connsiteX34" fmla="*/ 642025 w 787940"/>
                  <a:gd name="connsiteY34" fmla="*/ 63230 h 627434"/>
                  <a:gd name="connsiteX35" fmla="*/ 627434 w 787940"/>
                  <a:gd name="connsiteY35" fmla="*/ 43775 h 627434"/>
                  <a:gd name="connsiteX36" fmla="*/ 535021 w 787940"/>
                  <a:gd name="connsiteY36" fmla="*/ 82686 h 627434"/>
                  <a:gd name="connsiteX37" fmla="*/ 500974 w 787940"/>
                  <a:gd name="connsiteY37" fmla="*/ 68094 h 627434"/>
                  <a:gd name="connsiteX38" fmla="*/ 486383 w 787940"/>
                  <a:gd name="connsiteY38" fmla="*/ 87549 h 627434"/>
                  <a:gd name="connsiteX39" fmla="*/ 457200 w 787940"/>
                  <a:gd name="connsiteY39" fmla="*/ 68094 h 627434"/>
                  <a:gd name="connsiteX40" fmla="*/ 452336 w 787940"/>
                  <a:gd name="connsiteY40" fmla="*/ 68094 h 627434"/>
                  <a:gd name="connsiteX41" fmla="*/ 432881 w 787940"/>
                  <a:gd name="connsiteY41" fmla="*/ 72958 h 627434"/>
                  <a:gd name="connsiteX42" fmla="*/ 345332 w 787940"/>
                  <a:gd name="connsiteY42" fmla="*/ 19456 h 627434"/>
                  <a:gd name="connsiteX43" fmla="*/ 316149 w 787940"/>
                  <a:gd name="connsiteY43" fmla="*/ 24320 h 627434"/>
                  <a:gd name="connsiteX44" fmla="*/ 282102 w 787940"/>
                  <a:gd name="connsiteY44" fmla="*/ 43775 h 627434"/>
                  <a:gd name="connsiteX45" fmla="*/ 248055 w 787940"/>
                  <a:gd name="connsiteY45" fmla="*/ 4864 h 627434"/>
                  <a:gd name="connsiteX46" fmla="*/ 209145 w 787940"/>
                  <a:gd name="connsiteY46" fmla="*/ 14592 h 627434"/>
                  <a:gd name="connsiteX47" fmla="*/ 160506 w 787940"/>
                  <a:gd name="connsiteY47" fmla="*/ 14592 h 627434"/>
                  <a:gd name="connsiteX48" fmla="*/ 92413 w 787940"/>
                  <a:gd name="connsiteY48" fmla="*/ 0 h 62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87940" h="627434">
                    <a:moveTo>
                      <a:pt x="92413" y="0"/>
                    </a:moveTo>
                    <a:lnTo>
                      <a:pt x="68094" y="68094"/>
                    </a:lnTo>
                    <a:lnTo>
                      <a:pt x="24319" y="82686"/>
                    </a:lnTo>
                    <a:lnTo>
                      <a:pt x="0" y="82686"/>
                    </a:lnTo>
                    <a:lnTo>
                      <a:pt x="29183" y="155643"/>
                    </a:lnTo>
                    <a:lnTo>
                      <a:pt x="68094" y="209145"/>
                    </a:lnTo>
                    <a:lnTo>
                      <a:pt x="68094" y="291830"/>
                    </a:lnTo>
                    <a:lnTo>
                      <a:pt x="107004" y="350196"/>
                    </a:lnTo>
                    <a:lnTo>
                      <a:pt x="131323" y="418290"/>
                    </a:lnTo>
                    <a:lnTo>
                      <a:pt x="184825" y="432881"/>
                    </a:lnTo>
                    <a:lnTo>
                      <a:pt x="194553" y="510703"/>
                    </a:lnTo>
                    <a:lnTo>
                      <a:pt x="252919" y="520430"/>
                    </a:lnTo>
                    <a:lnTo>
                      <a:pt x="282102" y="496111"/>
                    </a:lnTo>
                    <a:lnTo>
                      <a:pt x="335604" y="510703"/>
                    </a:lnTo>
                    <a:lnTo>
                      <a:pt x="369651" y="525294"/>
                    </a:lnTo>
                    <a:lnTo>
                      <a:pt x="398834" y="549613"/>
                    </a:lnTo>
                    <a:lnTo>
                      <a:pt x="398834" y="603115"/>
                    </a:lnTo>
                    <a:lnTo>
                      <a:pt x="374515" y="603115"/>
                    </a:lnTo>
                    <a:lnTo>
                      <a:pt x="379379" y="627434"/>
                    </a:lnTo>
                    <a:lnTo>
                      <a:pt x="432881" y="607979"/>
                    </a:lnTo>
                    <a:lnTo>
                      <a:pt x="515566" y="607979"/>
                    </a:lnTo>
                    <a:lnTo>
                      <a:pt x="564204" y="593388"/>
                    </a:lnTo>
                    <a:lnTo>
                      <a:pt x="607979" y="554477"/>
                    </a:lnTo>
                    <a:lnTo>
                      <a:pt x="588523" y="515566"/>
                    </a:lnTo>
                    <a:lnTo>
                      <a:pt x="607979" y="471792"/>
                    </a:lnTo>
                    <a:lnTo>
                      <a:pt x="714983" y="471792"/>
                    </a:lnTo>
                    <a:lnTo>
                      <a:pt x="744166" y="452337"/>
                    </a:lnTo>
                    <a:lnTo>
                      <a:pt x="763621" y="374515"/>
                    </a:lnTo>
                    <a:lnTo>
                      <a:pt x="787940" y="330741"/>
                    </a:lnTo>
                    <a:lnTo>
                      <a:pt x="749030" y="306422"/>
                    </a:lnTo>
                    <a:lnTo>
                      <a:pt x="763621" y="286966"/>
                    </a:lnTo>
                    <a:lnTo>
                      <a:pt x="749030" y="252920"/>
                    </a:lnTo>
                    <a:lnTo>
                      <a:pt x="749030" y="194554"/>
                    </a:lnTo>
                    <a:lnTo>
                      <a:pt x="642025" y="107005"/>
                    </a:lnTo>
                    <a:lnTo>
                      <a:pt x="642025" y="63230"/>
                    </a:lnTo>
                    <a:lnTo>
                      <a:pt x="627434" y="43775"/>
                    </a:lnTo>
                    <a:lnTo>
                      <a:pt x="535021" y="82686"/>
                    </a:lnTo>
                    <a:lnTo>
                      <a:pt x="500974" y="68094"/>
                    </a:lnTo>
                    <a:lnTo>
                      <a:pt x="486383" y="87549"/>
                    </a:lnTo>
                    <a:lnTo>
                      <a:pt x="457200" y="68094"/>
                    </a:lnTo>
                    <a:lnTo>
                      <a:pt x="452336" y="68094"/>
                    </a:lnTo>
                    <a:lnTo>
                      <a:pt x="432881" y="72958"/>
                    </a:lnTo>
                    <a:lnTo>
                      <a:pt x="345332" y="19456"/>
                    </a:lnTo>
                    <a:lnTo>
                      <a:pt x="316149" y="24320"/>
                    </a:lnTo>
                    <a:lnTo>
                      <a:pt x="282102" y="43775"/>
                    </a:lnTo>
                    <a:lnTo>
                      <a:pt x="248055" y="4864"/>
                    </a:lnTo>
                    <a:lnTo>
                      <a:pt x="209145" y="14592"/>
                    </a:lnTo>
                    <a:lnTo>
                      <a:pt x="160506" y="14592"/>
                    </a:lnTo>
                    <a:lnTo>
                      <a:pt x="92413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droit avec flèche 8"/>
              <p:cNvCxnSpPr>
                <a:stCxn id="7" idx="28"/>
              </p:cNvCxnSpPr>
              <p:nvPr/>
            </p:nvCxnSpPr>
            <p:spPr>
              <a:xfrm flipV="1">
                <a:off x="3419272" y="1340768"/>
                <a:ext cx="2160840" cy="891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Étoile à 5 branches 14"/>
            <p:cNvSpPr/>
            <p:nvPr/>
          </p:nvSpPr>
          <p:spPr>
            <a:xfrm>
              <a:off x="2987824" y="2060848"/>
              <a:ext cx="72008" cy="720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660232" y="29249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804248" y="2276872"/>
            <a:ext cx="2160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région Ile-de-France </a:t>
            </a:r>
            <a:r>
              <a:rPr lang="fr-FR" sz="1400" dirty="0" smtClean="0"/>
              <a:t>est divisée en </a:t>
            </a:r>
            <a:r>
              <a:rPr lang="fr-FR" sz="1400" u="sng" dirty="0" smtClean="0"/>
              <a:t>8 départements </a:t>
            </a:r>
            <a:r>
              <a:rPr lang="fr-FR" sz="1400" dirty="0" smtClean="0"/>
              <a:t>dont :</a:t>
            </a:r>
          </a:p>
          <a:p>
            <a:r>
              <a:rPr lang="fr-FR" sz="1400" b="1" dirty="0" smtClean="0">
                <a:solidFill>
                  <a:sysClr val="windowText" lastClr="000000"/>
                </a:solidFill>
              </a:rPr>
              <a:t>le Val d’Oise </a:t>
            </a:r>
          </a:p>
          <a:p>
            <a:r>
              <a:rPr lang="fr-FR" sz="1400" dirty="0" smtClean="0"/>
              <a:t>et </a:t>
            </a:r>
            <a:r>
              <a:rPr lang="fr-FR" sz="1400" u="sng" dirty="0" smtClean="0"/>
              <a:t>en 1281 communes, </a:t>
            </a:r>
            <a:r>
              <a:rPr lang="fr-FR" sz="1400" dirty="0" smtClean="0"/>
              <a:t>comme par exemple  </a:t>
            </a:r>
            <a:r>
              <a:rPr lang="fr-FR" sz="1400" b="1" dirty="0" smtClean="0"/>
              <a:t>Cergy</a:t>
            </a:r>
            <a:r>
              <a:rPr lang="fr-FR" sz="1400" dirty="0" smtClean="0"/>
              <a:t>. </a:t>
            </a:r>
          </a:p>
          <a:p>
            <a:endParaRPr lang="fr-FR" dirty="0"/>
          </a:p>
        </p:txBody>
      </p:sp>
      <p:pic>
        <p:nvPicPr>
          <p:cNvPr id="6148" name="Picture 4" descr="http://www.iau-idf.fr/fileadmin/user_upload/SIG/cartes_telecharge/thema/limites_administratives_communes_et_de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6012160" cy="4309450"/>
          </a:xfrm>
          <a:prstGeom prst="rect">
            <a:avLst/>
          </a:prstGeom>
          <a:noFill/>
        </p:spPr>
      </p:pic>
      <p:grpSp>
        <p:nvGrpSpPr>
          <p:cNvPr id="25" name="Groupe 24"/>
          <p:cNvGrpSpPr/>
          <p:nvPr/>
        </p:nvGrpSpPr>
        <p:grpSpPr>
          <a:xfrm>
            <a:off x="1597688" y="2029767"/>
            <a:ext cx="2341266" cy="1165609"/>
            <a:chOff x="1597688" y="2029767"/>
            <a:chExt cx="2341266" cy="1165609"/>
          </a:xfrm>
        </p:grpSpPr>
        <p:sp>
          <p:nvSpPr>
            <p:cNvPr id="23" name="Forme libre 22"/>
            <p:cNvSpPr/>
            <p:nvPr/>
          </p:nvSpPr>
          <p:spPr>
            <a:xfrm>
              <a:off x="1597688" y="2029767"/>
              <a:ext cx="2341266" cy="1165609"/>
            </a:xfrm>
            <a:custGeom>
              <a:avLst/>
              <a:gdLst>
                <a:gd name="connsiteX0" fmla="*/ 0 w 2341266"/>
                <a:gd name="connsiteY0" fmla="*/ 557684 h 1165609"/>
                <a:gd name="connsiteX1" fmla="*/ 105508 w 2341266"/>
                <a:gd name="connsiteY1" fmla="*/ 386862 h 1165609"/>
                <a:gd name="connsiteX2" fmla="*/ 140677 w 2341266"/>
                <a:gd name="connsiteY2" fmla="*/ 170822 h 1165609"/>
                <a:gd name="connsiteX3" fmla="*/ 140677 w 2341266"/>
                <a:gd name="connsiteY3" fmla="*/ 85411 h 1165609"/>
                <a:gd name="connsiteX4" fmla="*/ 231112 w 2341266"/>
                <a:gd name="connsiteY4" fmla="*/ 0 h 1165609"/>
                <a:gd name="connsiteX5" fmla="*/ 306475 w 2341266"/>
                <a:gd name="connsiteY5" fmla="*/ 25121 h 1165609"/>
                <a:gd name="connsiteX6" fmla="*/ 271305 w 2341266"/>
                <a:gd name="connsiteY6" fmla="*/ 140677 h 1165609"/>
                <a:gd name="connsiteX7" fmla="*/ 336620 w 2341266"/>
                <a:gd name="connsiteY7" fmla="*/ 216040 h 1165609"/>
                <a:gd name="connsiteX8" fmla="*/ 381837 w 2341266"/>
                <a:gd name="connsiteY8" fmla="*/ 175846 h 1165609"/>
                <a:gd name="connsiteX9" fmla="*/ 622998 w 2341266"/>
                <a:gd name="connsiteY9" fmla="*/ 226088 h 1165609"/>
                <a:gd name="connsiteX10" fmla="*/ 648119 w 2341266"/>
                <a:gd name="connsiteY10" fmla="*/ 261257 h 1165609"/>
                <a:gd name="connsiteX11" fmla="*/ 783771 w 2341266"/>
                <a:gd name="connsiteY11" fmla="*/ 221064 h 1165609"/>
                <a:gd name="connsiteX12" fmla="*/ 803868 w 2341266"/>
                <a:gd name="connsiteY12" fmla="*/ 251209 h 1165609"/>
                <a:gd name="connsiteX13" fmla="*/ 884255 w 2341266"/>
                <a:gd name="connsiteY13" fmla="*/ 180870 h 1165609"/>
                <a:gd name="connsiteX14" fmla="*/ 924448 w 2341266"/>
                <a:gd name="connsiteY14" fmla="*/ 216040 h 1165609"/>
                <a:gd name="connsiteX15" fmla="*/ 1110343 w 2341266"/>
                <a:gd name="connsiteY15" fmla="*/ 95459 h 1165609"/>
                <a:gd name="connsiteX16" fmla="*/ 1160585 w 2341266"/>
                <a:gd name="connsiteY16" fmla="*/ 135653 h 1165609"/>
                <a:gd name="connsiteX17" fmla="*/ 1251020 w 2341266"/>
                <a:gd name="connsiteY17" fmla="*/ 170822 h 1165609"/>
                <a:gd name="connsiteX18" fmla="*/ 1311310 w 2341266"/>
                <a:gd name="connsiteY18" fmla="*/ 200967 h 1165609"/>
                <a:gd name="connsiteX19" fmla="*/ 1311310 w 2341266"/>
                <a:gd name="connsiteY19" fmla="*/ 251209 h 1165609"/>
                <a:gd name="connsiteX20" fmla="*/ 1326382 w 2341266"/>
                <a:gd name="connsiteY20" fmla="*/ 271306 h 1165609"/>
                <a:gd name="connsiteX21" fmla="*/ 1341455 w 2341266"/>
                <a:gd name="connsiteY21" fmla="*/ 205991 h 1165609"/>
                <a:gd name="connsiteX22" fmla="*/ 1462035 w 2341266"/>
                <a:gd name="connsiteY22" fmla="*/ 211015 h 1165609"/>
                <a:gd name="connsiteX23" fmla="*/ 1457011 w 2341266"/>
                <a:gd name="connsiteY23" fmla="*/ 271306 h 1165609"/>
                <a:gd name="connsiteX24" fmla="*/ 1457011 w 2341266"/>
                <a:gd name="connsiteY24" fmla="*/ 271306 h 1165609"/>
                <a:gd name="connsiteX25" fmla="*/ 1457011 w 2341266"/>
                <a:gd name="connsiteY25" fmla="*/ 271306 h 1165609"/>
                <a:gd name="connsiteX26" fmla="*/ 1457011 w 2341266"/>
                <a:gd name="connsiteY26" fmla="*/ 301451 h 1165609"/>
                <a:gd name="connsiteX27" fmla="*/ 1517301 w 2341266"/>
                <a:gd name="connsiteY27" fmla="*/ 311499 h 1165609"/>
                <a:gd name="connsiteX28" fmla="*/ 1587639 w 2341266"/>
                <a:gd name="connsiteY28" fmla="*/ 281354 h 1165609"/>
                <a:gd name="connsiteX29" fmla="*/ 1673050 w 2341266"/>
                <a:gd name="connsiteY29" fmla="*/ 175846 h 1165609"/>
                <a:gd name="connsiteX30" fmla="*/ 1703196 w 2341266"/>
                <a:gd name="connsiteY30" fmla="*/ 180870 h 1165609"/>
                <a:gd name="connsiteX31" fmla="*/ 1763486 w 2341266"/>
                <a:gd name="connsiteY31" fmla="*/ 291402 h 1165609"/>
                <a:gd name="connsiteX32" fmla="*/ 1793631 w 2341266"/>
                <a:gd name="connsiteY32" fmla="*/ 311499 h 1165609"/>
                <a:gd name="connsiteX33" fmla="*/ 1808703 w 2341266"/>
                <a:gd name="connsiteY33" fmla="*/ 271306 h 1165609"/>
                <a:gd name="connsiteX34" fmla="*/ 1853921 w 2341266"/>
                <a:gd name="connsiteY34" fmla="*/ 316523 h 1165609"/>
                <a:gd name="connsiteX35" fmla="*/ 1984549 w 2341266"/>
                <a:gd name="connsiteY35" fmla="*/ 326571 h 1165609"/>
                <a:gd name="connsiteX36" fmla="*/ 1984549 w 2341266"/>
                <a:gd name="connsiteY36" fmla="*/ 361741 h 1165609"/>
                <a:gd name="connsiteX37" fmla="*/ 2059912 w 2341266"/>
                <a:gd name="connsiteY37" fmla="*/ 336620 h 1165609"/>
                <a:gd name="connsiteX38" fmla="*/ 2130250 w 2341266"/>
                <a:gd name="connsiteY38" fmla="*/ 442128 h 1165609"/>
                <a:gd name="connsiteX39" fmla="*/ 2120202 w 2341266"/>
                <a:gd name="connsiteY39" fmla="*/ 467248 h 1165609"/>
                <a:gd name="connsiteX40" fmla="*/ 2200589 w 2341266"/>
                <a:gd name="connsiteY40" fmla="*/ 482321 h 1165609"/>
                <a:gd name="connsiteX41" fmla="*/ 2200589 w 2341266"/>
                <a:gd name="connsiteY41" fmla="*/ 417007 h 1165609"/>
                <a:gd name="connsiteX42" fmla="*/ 2240782 w 2341266"/>
                <a:gd name="connsiteY42" fmla="*/ 417007 h 1165609"/>
                <a:gd name="connsiteX43" fmla="*/ 2265903 w 2341266"/>
                <a:gd name="connsiteY43" fmla="*/ 477297 h 1165609"/>
                <a:gd name="connsiteX44" fmla="*/ 2321169 w 2341266"/>
                <a:gd name="connsiteY44" fmla="*/ 537587 h 1165609"/>
                <a:gd name="connsiteX45" fmla="*/ 2311121 w 2341266"/>
                <a:gd name="connsiteY45" fmla="*/ 602901 h 1165609"/>
                <a:gd name="connsiteX46" fmla="*/ 2275952 w 2341266"/>
                <a:gd name="connsiteY46" fmla="*/ 643095 h 1165609"/>
                <a:gd name="connsiteX47" fmla="*/ 2341266 w 2341266"/>
                <a:gd name="connsiteY47" fmla="*/ 663191 h 1165609"/>
                <a:gd name="connsiteX48" fmla="*/ 2336242 w 2341266"/>
                <a:gd name="connsiteY48" fmla="*/ 683288 h 1165609"/>
                <a:gd name="connsiteX49" fmla="*/ 2280976 w 2341266"/>
                <a:gd name="connsiteY49" fmla="*/ 753626 h 1165609"/>
                <a:gd name="connsiteX50" fmla="*/ 2240782 w 2341266"/>
                <a:gd name="connsiteY50" fmla="*/ 788796 h 1165609"/>
                <a:gd name="connsiteX51" fmla="*/ 2215661 w 2341266"/>
                <a:gd name="connsiteY51" fmla="*/ 793820 h 1165609"/>
                <a:gd name="connsiteX52" fmla="*/ 2240782 w 2341266"/>
                <a:gd name="connsiteY52" fmla="*/ 818941 h 1165609"/>
                <a:gd name="connsiteX53" fmla="*/ 2235758 w 2341266"/>
                <a:gd name="connsiteY53" fmla="*/ 839037 h 1165609"/>
                <a:gd name="connsiteX54" fmla="*/ 2190541 w 2341266"/>
                <a:gd name="connsiteY54" fmla="*/ 859134 h 1165609"/>
                <a:gd name="connsiteX55" fmla="*/ 2085033 w 2341266"/>
                <a:gd name="connsiteY55" fmla="*/ 984738 h 1165609"/>
                <a:gd name="connsiteX56" fmla="*/ 2029767 w 2341266"/>
                <a:gd name="connsiteY56" fmla="*/ 1009859 h 1165609"/>
                <a:gd name="connsiteX57" fmla="*/ 1914211 w 2341266"/>
                <a:gd name="connsiteY57" fmla="*/ 1040004 h 1165609"/>
                <a:gd name="connsiteX58" fmla="*/ 1889090 w 2341266"/>
                <a:gd name="connsiteY58" fmla="*/ 1019908 h 1165609"/>
                <a:gd name="connsiteX59" fmla="*/ 1818752 w 2341266"/>
                <a:gd name="connsiteY59" fmla="*/ 974690 h 1165609"/>
                <a:gd name="connsiteX60" fmla="*/ 1778558 w 2341266"/>
                <a:gd name="connsiteY60" fmla="*/ 964642 h 1165609"/>
                <a:gd name="connsiteX61" fmla="*/ 1753437 w 2341266"/>
                <a:gd name="connsiteY61" fmla="*/ 984738 h 1165609"/>
                <a:gd name="connsiteX62" fmla="*/ 1733341 w 2341266"/>
                <a:gd name="connsiteY62" fmla="*/ 1014884 h 1165609"/>
                <a:gd name="connsiteX63" fmla="*/ 1627833 w 2341266"/>
                <a:gd name="connsiteY63" fmla="*/ 979714 h 1165609"/>
                <a:gd name="connsiteX64" fmla="*/ 1622809 w 2341266"/>
                <a:gd name="connsiteY64" fmla="*/ 1029956 h 1165609"/>
                <a:gd name="connsiteX65" fmla="*/ 1436914 w 2341266"/>
                <a:gd name="connsiteY65" fmla="*/ 1145512 h 1165609"/>
                <a:gd name="connsiteX66" fmla="*/ 1406769 w 2341266"/>
                <a:gd name="connsiteY66" fmla="*/ 1165609 h 1165609"/>
                <a:gd name="connsiteX67" fmla="*/ 1421842 w 2341266"/>
                <a:gd name="connsiteY67" fmla="*/ 1125415 h 1165609"/>
                <a:gd name="connsiteX68" fmla="*/ 1401745 w 2341266"/>
                <a:gd name="connsiteY68" fmla="*/ 1075174 h 1165609"/>
                <a:gd name="connsiteX69" fmla="*/ 1401745 w 2341266"/>
                <a:gd name="connsiteY69" fmla="*/ 1075174 h 1165609"/>
                <a:gd name="connsiteX70" fmla="*/ 1421842 w 2341266"/>
                <a:gd name="connsiteY70" fmla="*/ 1085222 h 1165609"/>
                <a:gd name="connsiteX71" fmla="*/ 1421842 w 2341266"/>
                <a:gd name="connsiteY71" fmla="*/ 1060101 h 1165609"/>
                <a:gd name="connsiteX72" fmla="*/ 1396721 w 2341266"/>
                <a:gd name="connsiteY72" fmla="*/ 1040004 h 1165609"/>
                <a:gd name="connsiteX73" fmla="*/ 1371600 w 2341266"/>
                <a:gd name="connsiteY73" fmla="*/ 1040004 h 1165609"/>
                <a:gd name="connsiteX74" fmla="*/ 1351503 w 2341266"/>
                <a:gd name="connsiteY74" fmla="*/ 1024932 h 1165609"/>
                <a:gd name="connsiteX75" fmla="*/ 1351503 w 2341266"/>
                <a:gd name="connsiteY75" fmla="*/ 989763 h 1165609"/>
                <a:gd name="connsiteX76" fmla="*/ 1321358 w 2341266"/>
                <a:gd name="connsiteY76" fmla="*/ 929473 h 1165609"/>
                <a:gd name="connsiteX77" fmla="*/ 1276141 w 2341266"/>
                <a:gd name="connsiteY77" fmla="*/ 899328 h 1165609"/>
                <a:gd name="connsiteX78" fmla="*/ 1215850 w 2341266"/>
                <a:gd name="connsiteY78" fmla="*/ 899328 h 1165609"/>
                <a:gd name="connsiteX79" fmla="*/ 1230923 w 2341266"/>
                <a:gd name="connsiteY79" fmla="*/ 839037 h 1165609"/>
                <a:gd name="connsiteX80" fmla="*/ 1210826 w 2341266"/>
                <a:gd name="connsiteY80" fmla="*/ 798844 h 1165609"/>
                <a:gd name="connsiteX81" fmla="*/ 1180681 w 2341266"/>
                <a:gd name="connsiteY81" fmla="*/ 818941 h 1165609"/>
                <a:gd name="connsiteX82" fmla="*/ 1145512 w 2341266"/>
                <a:gd name="connsiteY82" fmla="*/ 823965 h 1165609"/>
                <a:gd name="connsiteX83" fmla="*/ 1110343 w 2341266"/>
                <a:gd name="connsiteY83" fmla="*/ 823965 h 1165609"/>
                <a:gd name="connsiteX84" fmla="*/ 1090246 w 2341266"/>
                <a:gd name="connsiteY84" fmla="*/ 854110 h 1165609"/>
                <a:gd name="connsiteX85" fmla="*/ 1065125 w 2341266"/>
                <a:gd name="connsiteY85" fmla="*/ 859134 h 1165609"/>
                <a:gd name="connsiteX86" fmla="*/ 1045028 w 2341266"/>
                <a:gd name="connsiteY86" fmla="*/ 839037 h 1165609"/>
                <a:gd name="connsiteX87" fmla="*/ 989763 w 2341266"/>
                <a:gd name="connsiteY87" fmla="*/ 869182 h 1165609"/>
                <a:gd name="connsiteX88" fmla="*/ 919424 w 2341266"/>
                <a:gd name="connsiteY88" fmla="*/ 803868 h 1165609"/>
                <a:gd name="connsiteX89" fmla="*/ 884255 w 2341266"/>
                <a:gd name="connsiteY89" fmla="*/ 773723 h 1165609"/>
                <a:gd name="connsiteX90" fmla="*/ 849086 w 2341266"/>
                <a:gd name="connsiteY90" fmla="*/ 778747 h 1165609"/>
                <a:gd name="connsiteX91" fmla="*/ 783771 w 2341266"/>
                <a:gd name="connsiteY91" fmla="*/ 763675 h 1165609"/>
                <a:gd name="connsiteX92" fmla="*/ 778747 w 2341266"/>
                <a:gd name="connsiteY92" fmla="*/ 773723 h 1165609"/>
                <a:gd name="connsiteX93" fmla="*/ 698360 w 2341266"/>
                <a:gd name="connsiteY93" fmla="*/ 673240 h 1165609"/>
                <a:gd name="connsiteX94" fmla="*/ 643094 w 2341266"/>
                <a:gd name="connsiteY94" fmla="*/ 733530 h 1165609"/>
                <a:gd name="connsiteX95" fmla="*/ 638070 w 2341266"/>
                <a:gd name="connsiteY95" fmla="*/ 758651 h 1165609"/>
                <a:gd name="connsiteX96" fmla="*/ 638070 w 2341266"/>
                <a:gd name="connsiteY96" fmla="*/ 793820 h 1165609"/>
                <a:gd name="connsiteX97" fmla="*/ 582804 w 2341266"/>
                <a:gd name="connsiteY97" fmla="*/ 783771 h 1165609"/>
                <a:gd name="connsiteX98" fmla="*/ 557683 w 2341266"/>
                <a:gd name="connsiteY98" fmla="*/ 743578 h 1165609"/>
                <a:gd name="connsiteX99" fmla="*/ 597877 w 2341266"/>
                <a:gd name="connsiteY99" fmla="*/ 668215 h 1165609"/>
                <a:gd name="connsiteX100" fmla="*/ 562708 w 2341266"/>
                <a:gd name="connsiteY100" fmla="*/ 622998 h 1165609"/>
                <a:gd name="connsiteX101" fmla="*/ 512466 w 2341266"/>
                <a:gd name="connsiteY101" fmla="*/ 582804 h 1165609"/>
                <a:gd name="connsiteX102" fmla="*/ 427055 w 2341266"/>
                <a:gd name="connsiteY102" fmla="*/ 612949 h 1165609"/>
                <a:gd name="connsiteX103" fmla="*/ 427055 w 2341266"/>
                <a:gd name="connsiteY103" fmla="*/ 638070 h 1165609"/>
                <a:gd name="connsiteX104" fmla="*/ 386861 w 2341266"/>
                <a:gd name="connsiteY104" fmla="*/ 643095 h 1165609"/>
                <a:gd name="connsiteX105" fmla="*/ 336620 w 2341266"/>
                <a:gd name="connsiteY105" fmla="*/ 628022 h 1165609"/>
                <a:gd name="connsiteX106" fmla="*/ 306475 w 2341266"/>
                <a:gd name="connsiteY106" fmla="*/ 683288 h 1165609"/>
                <a:gd name="connsiteX107" fmla="*/ 266281 w 2341266"/>
                <a:gd name="connsiteY107" fmla="*/ 683288 h 1165609"/>
                <a:gd name="connsiteX108" fmla="*/ 221064 w 2341266"/>
                <a:gd name="connsiteY108" fmla="*/ 658167 h 1165609"/>
                <a:gd name="connsiteX109" fmla="*/ 175846 w 2341266"/>
                <a:gd name="connsiteY109" fmla="*/ 658167 h 1165609"/>
                <a:gd name="connsiteX110" fmla="*/ 180870 w 2341266"/>
                <a:gd name="connsiteY110" fmla="*/ 612949 h 1165609"/>
                <a:gd name="connsiteX111" fmla="*/ 135653 w 2341266"/>
                <a:gd name="connsiteY111" fmla="*/ 562708 h 1165609"/>
                <a:gd name="connsiteX112" fmla="*/ 55266 w 2341266"/>
                <a:gd name="connsiteY112" fmla="*/ 562708 h 1165609"/>
                <a:gd name="connsiteX113" fmla="*/ 0 w 2341266"/>
                <a:gd name="connsiteY113" fmla="*/ 557684 h 116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41266" h="1165609">
                  <a:moveTo>
                    <a:pt x="0" y="557684"/>
                  </a:moveTo>
                  <a:lnTo>
                    <a:pt x="105508" y="386862"/>
                  </a:lnTo>
                  <a:lnTo>
                    <a:pt x="140677" y="170822"/>
                  </a:lnTo>
                  <a:lnTo>
                    <a:pt x="140677" y="85411"/>
                  </a:lnTo>
                  <a:lnTo>
                    <a:pt x="231112" y="0"/>
                  </a:lnTo>
                  <a:lnTo>
                    <a:pt x="306475" y="25121"/>
                  </a:lnTo>
                  <a:lnTo>
                    <a:pt x="271305" y="140677"/>
                  </a:lnTo>
                  <a:lnTo>
                    <a:pt x="336620" y="216040"/>
                  </a:lnTo>
                  <a:lnTo>
                    <a:pt x="381837" y="175846"/>
                  </a:lnTo>
                  <a:lnTo>
                    <a:pt x="622998" y="226088"/>
                  </a:lnTo>
                  <a:lnTo>
                    <a:pt x="648119" y="261257"/>
                  </a:lnTo>
                  <a:lnTo>
                    <a:pt x="783771" y="221064"/>
                  </a:lnTo>
                  <a:lnTo>
                    <a:pt x="803868" y="251209"/>
                  </a:lnTo>
                  <a:lnTo>
                    <a:pt x="884255" y="180870"/>
                  </a:lnTo>
                  <a:lnTo>
                    <a:pt x="924448" y="216040"/>
                  </a:lnTo>
                  <a:lnTo>
                    <a:pt x="1110343" y="95459"/>
                  </a:lnTo>
                  <a:lnTo>
                    <a:pt x="1160585" y="135653"/>
                  </a:lnTo>
                  <a:lnTo>
                    <a:pt x="1251020" y="170822"/>
                  </a:lnTo>
                  <a:lnTo>
                    <a:pt x="1311310" y="200967"/>
                  </a:lnTo>
                  <a:lnTo>
                    <a:pt x="1311310" y="251209"/>
                  </a:lnTo>
                  <a:lnTo>
                    <a:pt x="1326382" y="271306"/>
                  </a:lnTo>
                  <a:lnTo>
                    <a:pt x="1341455" y="205991"/>
                  </a:lnTo>
                  <a:lnTo>
                    <a:pt x="1462035" y="211015"/>
                  </a:lnTo>
                  <a:lnTo>
                    <a:pt x="1457011" y="271306"/>
                  </a:lnTo>
                  <a:lnTo>
                    <a:pt x="1457011" y="271306"/>
                  </a:lnTo>
                  <a:lnTo>
                    <a:pt x="1457011" y="271306"/>
                  </a:lnTo>
                  <a:lnTo>
                    <a:pt x="1457011" y="301451"/>
                  </a:lnTo>
                  <a:lnTo>
                    <a:pt x="1517301" y="311499"/>
                  </a:lnTo>
                  <a:lnTo>
                    <a:pt x="1587639" y="281354"/>
                  </a:lnTo>
                  <a:lnTo>
                    <a:pt x="1673050" y="175846"/>
                  </a:lnTo>
                  <a:lnTo>
                    <a:pt x="1703196" y="180870"/>
                  </a:lnTo>
                  <a:lnTo>
                    <a:pt x="1763486" y="291402"/>
                  </a:lnTo>
                  <a:lnTo>
                    <a:pt x="1793631" y="311499"/>
                  </a:lnTo>
                  <a:lnTo>
                    <a:pt x="1808703" y="271306"/>
                  </a:lnTo>
                  <a:lnTo>
                    <a:pt x="1853921" y="316523"/>
                  </a:lnTo>
                  <a:lnTo>
                    <a:pt x="1984549" y="326571"/>
                  </a:lnTo>
                  <a:lnTo>
                    <a:pt x="1984549" y="361741"/>
                  </a:lnTo>
                  <a:lnTo>
                    <a:pt x="2059912" y="336620"/>
                  </a:lnTo>
                  <a:lnTo>
                    <a:pt x="2130250" y="442128"/>
                  </a:lnTo>
                  <a:lnTo>
                    <a:pt x="2120202" y="467248"/>
                  </a:lnTo>
                  <a:lnTo>
                    <a:pt x="2200589" y="482321"/>
                  </a:lnTo>
                  <a:lnTo>
                    <a:pt x="2200589" y="417007"/>
                  </a:lnTo>
                  <a:lnTo>
                    <a:pt x="2240782" y="417007"/>
                  </a:lnTo>
                  <a:lnTo>
                    <a:pt x="2265903" y="477297"/>
                  </a:lnTo>
                  <a:lnTo>
                    <a:pt x="2321169" y="537587"/>
                  </a:lnTo>
                  <a:lnTo>
                    <a:pt x="2311121" y="602901"/>
                  </a:lnTo>
                  <a:lnTo>
                    <a:pt x="2275952" y="643095"/>
                  </a:lnTo>
                  <a:lnTo>
                    <a:pt x="2341266" y="663191"/>
                  </a:lnTo>
                  <a:lnTo>
                    <a:pt x="2336242" y="683288"/>
                  </a:lnTo>
                  <a:lnTo>
                    <a:pt x="2280976" y="753626"/>
                  </a:lnTo>
                  <a:lnTo>
                    <a:pt x="2240782" y="788796"/>
                  </a:lnTo>
                  <a:lnTo>
                    <a:pt x="2215661" y="793820"/>
                  </a:lnTo>
                  <a:lnTo>
                    <a:pt x="2240782" y="818941"/>
                  </a:lnTo>
                  <a:lnTo>
                    <a:pt x="2235758" y="839037"/>
                  </a:lnTo>
                  <a:lnTo>
                    <a:pt x="2190541" y="859134"/>
                  </a:lnTo>
                  <a:lnTo>
                    <a:pt x="2085033" y="984738"/>
                  </a:lnTo>
                  <a:lnTo>
                    <a:pt x="2029767" y="1009859"/>
                  </a:lnTo>
                  <a:lnTo>
                    <a:pt x="1914211" y="1040004"/>
                  </a:lnTo>
                  <a:lnTo>
                    <a:pt x="1889090" y="1019908"/>
                  </a:lnTo>
                  <a:lnTo>
                    <a:pt x="1818752" y="974690"/>
                  </a:lnTo>
                  <a:lnTo>
                    <a:pt x="1778558" y="964642"/>
                  </a:lnTo>
                  <a:lnTo>
                    <a:pt x="1753437" y="984738"/>
                  </a:lnTo>
                  <a:lnTo>
                    <a:pt x="1733341" y="1014884"/>
                  </a:lnTo>
                  <a:lnTo>
                    <a:pt x="1627833" y="979714"/>
                  </a:lnTo>
                  <a:lnTo>
                    <a:pt x="1622809" y="1029956"/>
                  </a:lnTo>
                  <a:lnTo>
                    <a:pt x="1436914" y="1145512"/>
                  </a:lnTo>
                  <a:lnTo>
                    <a:pt x="1406769" y="1165609"/>
                  </a:lnTo>
                  <a:lnTo>
                    <a:pt x="1421842" y="1125415"/>
                  </a:lnTo>
                  <a:lnTo>
                    <a:pt x="1401745" y="1075174"/>
                  </a:lnTo>
                  <a:lnTo>
                    <a:pt x="1401745" y="1075174"/>
                  </a:lnTo>
                  <a:lnTo>
                    <a:pt x="1421842" y="1085222"/>
                  </a:lnTo>
                  <a:lnTo>
                    <a:pt x="1421842" y="1060101"/>
                  </a:lnTo>
                  <a:lnTo>
                    <a:pt x="1396721" y="1040004"/>
                  </a:lnTo>
                  <a:lnTo>
                    <a:pt x="1371600" y="1040004"/>
                  </a:lnTo>
                  <a:lnTo>
                    <a:pt x="1351503" y="1024932"/>
                  </a:lnTo>
                  <a:lnTo>
                    <a:pt x="1351503" y="989763"/>
                  </a:lnTo>
                  <a:lnTo>
                    <a:pt x="1321358" y="929473"/>
                  </a:lnTo>
                  <a:lnTo>
                    <a:pt x="1276141" y="899328"/>
                  </a:lnTo>
                  <a:lnTo>
                    <a:pt x="1215850" y="899328"/>
                  </a:lnTo>
                  <a:lnTo>
                    <a:pt x="1230923" y="839037"/>
                  </a:lnTo>
                  <a:lnTo>
                    <a:pt x="1210826" y="798844"/>
                  </a:lnTo>
                  <a:lnTo>
                    <a:pt x="1180681" y="818941"/>
                  </a:lnTo>
                  <a:lnTo>
                    <a:pt x="1145512" y="823965"/>
                  </a:lnTo>
                  <a:lnTo>
                    <a:pt x="1110343" y="823965"/>
                  </a:lnTo>
                  <a:lnTo>
                    <a:pt x="1090246" y="854110"/>
                  </a:lnTo>
                  <a:lnTo>
                    <a:pt x="1065125" y="859134"/>
                  </a:lnTo>
                  <a:lnTo>
                    <a:pt x="1045028" y="839037"/>
                  </a:lnTo>
                  <a:lnTo>
                    <a:pt x="989763" y="869182"/>
                  </a:lnTo>
                  <a:lnTo>
                    <a:pt x="919424" y="803868"/>
                  </a:lnTo>
                  <a:lnTo>
                    <a:pt x="884255" y="773723"/>
                  </a:lnTo>
                  <a:lnTo>
                    <a:pt x="849086" y="778747"/>
                  </a:lnTo>
                  <a:lnTo>
                    <a:pt x="783771" y="763675"/>
                  </a:lnTo>
                  <a:lnTo>
                    <a:pt x="778747" y="773723"/>
                  </a:lnTo>
                  <a:lnTo>
                    <a:pt x="698360" y="673240"/>
                  </a:lnTo>
                  <a:lnTo>
                    <a:pt x="643094" y="733530"/>
                  </a:lnTo>
                  <a:lnTo>
                    <a:pt x="638070" y="758651"/>
                  </a:lnTo>
                  <a:lnTo>
                    <a:pt x="638070" y="793820"/>
                  </a:lnTo>
                  <a:lnTo>
                    <a:pt x="582804" y="783771"/>
                  </a:lnTo>
                  <a:lnTo>
                    <a:pt x="557683" y="743578"/>
                  </a:lnTo>
                  <a:lnTo>
                    <a:pt x="597877" y="668215"/>
                  </a:lnTo>
                  <a:lnTo>
                    <a:pt x="562708" y="622998"/>
                  </a:lnTo>
                  <a:lnTo>
                    <a:pt x="512466" y="582804"/>
                  </a:lnTo>
                  <a:lnTo>
                    <a:pt x="427055" y="612949"/>
                  </a:lnTo>
                  <a:lnTo>
                    <a:pt x="427055" y="638070"/>
                  </a:lnTo>
                  <a:lnTo>
                    <a:pt x="386861" y="643095"/>
                  </a:lnTo>
                  <a:lnTo>
                    <a:pt x="336620" y="628022"/>
                  </a:lnTo>
                  <a:lnTo>
                    <a:pt x="306475" y="683288"/>
                  </a:lnTo>
                  <a:lnTo>
                    <a:pt x="266281" y="683288"/>
                  </a:lnTo>
                  <a:lnTo>
                    <a:pt x="221064" y="658167"/>
                  </a:lnTo>
                  <a:lnTo>
                    <a:pt x="175846" y="658167"/>
                  </a:lnTo>
                  <a:lnTo>
                    <a:pt x="180870" y="612949"/>
                  </a:lnTo>
                  <a:lnTo>
                    <a:pt x="135653" y="562708"/>
                  </a:lnTo>
                  <a:lnTo>
                    <a:pt x="55266" y="562708"/>
                  </a:lnTo>
                  <a:lnTo>
                    <a:pt x="0" y="557684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2524081" y="2679993"/>
              <a:ext cx="214905" cy="147483"/>
            </a:xfrm>
            <a:custGeom>
              <a:avLst/>
              <a:gdLst>
                <a:gd name="connsiteX0" fmla="*/ 92704 w 214905"/>
                <a:gd name="connsiteY0" fmla="*/ 88490 h 147483"/>
                <a:gd name="connsiteX1" fmla="*/ 16855 w 214905"/>
                <a:gd name="connsiteY1" fmla="*/ 63207 h 147483"/>
                <a:gd name="connsiteX2" fmla="*/ 0 w 214905"/>
                <a:gd name="connsiteY2" fmla="*/ 12641 h 147483"/>
                <a:gd name="connsiteX3" fmla="*/ 29497 w 214905"/>
                <a:gd name="connsiteY3" fmla="*/ 0 h 147483"/>
                <a:gd name="connsiteX4" fmla="*/ 71635 w 214905"/>
                <a:gd name="connsiteY4" fmla="*/ 4213 h 147483"/>
                <a:gd name="connsiteX5" fmla="*/ 122201 w 214905"/>
                <a:gd name="connsiteY5" fmla="*/ 12641 h 147483"/>
                <a:gd name="connsiteX6" fmla="*/ 126415 w 214905"/>
                <a:gd name="connsiteY6" fmla="*/ 4213 h 147483"/>
                <a:gd name="connsiteX7" fmla="*/ 160125 w 214905"/>
                <a:gd name="connsiteY7" fmla="*/ 16855 h 147483"/>
                <a:gd name="connsiteX8" fmla="*/ 206478 w 214905"/>
                <a:gd name="connsiteY8" fmla="*/ 71635 h 147483"/>
                <a:gd name="connsiteX9" fmla="*/ 193836 w 214905"/>
                <a:gd name="connsiteY9" fmla="*/ 88490 h 147483"/>
                <a:gd name="connsiteX10" fmla="*/ 214905 w 214905"/>
                <a:gd name="connsiteY10" fmla="*/ 109559 h 147483"/>
                <a:gd name="connsiteX11" fmla="*/ 193836 w 214905"/>
                <a:gd name="connsiteY11" fmla="*/ 147483 h 147483"/>
                <a:gd name="connsiteX12" fmla="*/ 143270 w 214905"/>
                <a:gd name="connsiteY12" fmla="*/ 126414 h 147483"/>
                <a:gd name="connsiteX13" fmla="*/ 92704 w 214905"/>
                <a:gd name="connsiteY13" fmla="*/ 88490 h 14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05" h="147483">
                  <a:moveTo>
                    <a:pt x="92704" y="88490"/>
                  </a:moveTo>
                  <a:lnTo>
                    <a:pt x="16855" y="63207"/>
                  </a:lnTo>
                  <a:lnTo>
                    <a:pt x="0" y="12641"/>
                  </a:lnTo>
                  <a:lnTo>
                    <a:pt x="29497" y="0"/>
                  </a:lnTo>
                  <a:lnTo>
                    <a:pt x="71635" y="4213"/>
                  </a:lnTo>
                  <a:lnTo>
                    <a:pt x="122201" y="12641"/>
                  </a:lnTo>
                  <a:lnTo>
                    <a:pt x="126415" y="4213"/>
                  </a:lnTo>
                  <a:lnTo>
                    <a:pt x="160125" y="16855"/>
                  </a:lnTo>
                  <a:lnTo>
                    <a:pt x="206478" y="71635"/>
                  </a:lnTo>
                  <a:lnTo>
                    <a:pt x="193836" y="88490"/>
                  </a:lnTo>
                  <a:lnTo>
                    <a:pt x="214905" y="109559"/>
                  </a:lnTo>
                  <a:lnTo>
                    <a:pt x="193836" y="147483"/>
                  </a:lnTo>
                  <a:lnTo>
                    <a:pt x="143270" y="126414"/>
                  </a:lnTo>
                  <a:lnTo>
                    <a:pt x="92704" y="88490"/>
                  </a:lnTo>
                  <a:close/>
                </a:path>
              </a:pathLst>
            </a:custGeom>
            <a:solidFill>
              <a:srgbClr val="FF0000">
                <a:alpha val="42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3851920" y="2492896"/>
            <a:ext cx="3024336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699792" y="2780928"/>
            <a:ext cx="4176464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372200" y="4077072"/>
            <a:ext cx="27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L’Ile-de-France  c’est : 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- 2% du territoire français,</a:t>
            </a:r>
          </a:p>
          <a:p>
            <a:pPr>
              <a:buFontTx/>
              <a:buChar char="-"/>
            </a:pPr>
            <a:r>
              <a:rPr lang="fr-FR" sz="1400" dirty="0" smtClean="0"/>
              <a:t>18% de la population soit 12 millions d’habitants </a:t>
            </a:r>
          </a:p>
          <a:p>
            <a:pPr>
              <a:buFontTx/>
              <a:buChar char="-"/>
            </a:pPr>
            <a:r>
              <a:rPr lang="fr-FR" sz="1400" dirty="0" smtClean="0"/>
              <a:t> 4O % des étrangers vivant en France. (1,4 million d’étrangers)</a:t>
            </a:r>
          </a:p>
          <a:p>
            <a:pPr>
              <a:buFontTx/>
              <a:buChar char="-"/>
            </a:pPr>
            <a:r>
              <a:rPr lang="fr-FR" sz="1400" dirty="0"/>
              <a:t> </a:t>
            </a:r>
            <a:r>
              <a:rPr lang="fr-FR" sz="1400" dirty="0" smtClean="0"/>
              <a:t>près de 30% de la Production de richesse Française (1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région productrice de l’UE) </a:t>
            </a:r>
          </a:p>
          <a:p>
            <a:pPr>
              <a:buFontTx/>
              <a:buChar char="-"/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54868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Se déplacer en Ile-de-France ?</a:t>
            </a:r>
            <a:endParaRPr lang="fr-FR" sz="1800" dirty="0"/>
          </a:p>
        </p:txBody>
      </p:sp>
      <p:pic>
        <p:nvPicPr>
          <p:cNvPr id="16386" name="Picture 2" descr="http://www.lesnouvellesparisiennes.org/IMG/jpg/carte_rer_grand_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5762625" cy="51339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940152" y="476672"/>
            <a:ext cx="3203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RER (Réseau Express Régional) :</a:t>
            </a:r>
          </a:p>
          <a:p>
            <a:endParaRPr lang="fr-FR" sz="1600" b="1" dirty="0" smtClean="0"/>
          </a:p>
          <a:p>
            <a:r>
              <a:rPr lang="fr-FR" dirty="0" smtClean="0"/>
              <a:t>Il compte 5 lignes désignées par une lettre.</a:t>
            </a:r>
          </a:p>
          <a:p>
            <a:r>
              <a:rPr lang="fr-FR" dirty="0" smtClean="0"/>
              <a:t>Toutes les lignes RER passent par Paris.</a:t>
            </a:r>
          </a:p>
          <a:p>
            <a:r>
              <a:rPr lang="fr-FR" dirty="0" smtClean="0"/>
              <a:t>RER A, il va de l’ouest à l’est.</a:t>
            </a:r>
          </a:p>
          <a:p>
            <a:r>
              <a:rPr lang="fr-FR" dirty="0" smtClean="0"/>
              <a:t>RER B, il va du Nord-Est (NE) au Sud-Ouest (SO)</a:t>
            </a:r>
          </a:p>
          <a:p>
            <a:r>
              <a:rPr lang="fr-FR" dirty="0" smtClean="0"/>
              <a:t>RER C : Toute la partie Ouest de l’Ile-de-France.</a:t>
            </a:r>
          </a:p>
          <a:p>
            <a:r>
              <a:rPr lang="fr-FR" dirty="0" smtClean="0"/>
              <a:t>RER D : du Nord au Sud </a:t>
            </a:r>
          </a:p>
          <a:p>
            <a:r>
              <a:rPr lang="fr-FR" dirty="0" smtClean="0"/>
              <a:t>RER E : Il est récent. Il va de Paris à l’Aéroport Roissy-Charles de Gaulle </a:t>
            </a:r>
            <a:endParaRPr lang="fr-FR" dirty="0"/>
          </a:p>
        </p:txBody>
      </p:sp>
      <p:pic>
        <p:nvPicPr>
          <p:cNvPr id="16388" name="Picture 4" descr="http://www.parissambazouk.fr/wp-content/uploads/2012/01/ile-de-france_r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34"/>
            <a:ext cx="9144000" cy="6544626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3995936" y="220486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72000" y="191683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99992" y="2420888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788024" y="2708920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9744" y="1886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</a:t>
            </a:r>
            <a:r>
              <a:rPr lang="fr-FR" b="1" dirty="0" smtClean="0">
                <a:solidFill>
                  <a:srgbClr val="C00000"/>
                </a:solidFill>
              </a:rPr>
              <a:t>es grandes  « interconnections »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allAtOnce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plandeparis.info/metro-paris/metro-par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076"/>
            <a:ext cx="6552728" cy="65611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56813"/>
            <a:ext cx="1979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métro parisien :</a:t>
            </a:r>
            <a:endParaRPr lang="fr-FR" dirty="0" smtClean="0"/>
          </a:p>
          <a:p>
            <a:r>
              <a:rPr lang="fr-FR" dirty="0" smtClean="0"/>
              <a:t>Chaque ligne est désignée par :</a:t>
            </a:r>
          </a:p>
          <a:p>
            <a:pPr>
              <a:buFontTx/>
              <a:buChar char="-"/>
            </a:pPr>
            <a:r>
              <a:rPr lang="fr-FR" dirty="0" smtClean="0"/>
              <a:t>un numéro de 1 à 14,</a:t>
            </a:r>
          </a:p>
          <a:p>
            <a:pPr>
              <a:buFontTx/>
              <a:buChar char="-"/>
            </a:pPr>
            <a:r>
              <a:rPr lang="fr-FR" dirty="0" smtClean="0"/>
              <a:t> une couleur,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deux « directions » qui désignent les </a:t>
            </a:r>
            <a:r>
              <a:rPr lang="fr-FR" u="sng" dirty="0" smtClean="0"/>
              <a:t>terminus</a:t>
            </a:r>
            <a:r>
              <a:rPr lang="fr-FR" dirty="0" smtClean="0"/>
              <a:t> (1ere et dernière stations) ex : </a:t>
            </a:r>
            <a:r>
              <a:rPr lang="fr-FR" b="1" dirty="0" smtClean="0"/>
              <a:t>ligne 12 (verte)</a:t>
            </a:r>
            <a:endParaRPr lang="fr-FR" b="1" dirty="0" smtClean="0"/>
          </a:p>
          <a:p>
            <a:r>
              <a:rPr lang="fr-FR" dirty="0"/>
              <a:t>M</a:t>
            </a:r>
            <a:r>
              <a:rPr lang="fr-FR" dirty="0" smtClean="0"/>
              <a:t>airie d’Issy- porte de la Chapelle.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50912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Paris, on peut aussi prendre les RER.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1073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Exercice : Comment aller à :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332656"/>
            <a:ext cx="871296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u="sng" dirty="0"/>
              <a:t>.  Utiliser un plan de métro et de RER pour se déplacer :</a:t>
            </a:r>
            <a:endParaRPr lang="fr-FR" sz="1300" dirty="0"/>
          </a:p>
          <a:p>
            <a:r>
              <a:rPr lang="fr-FR" sz="1300" b="1" dirty="0"/>
              <a:t> </a:t>
            </a:r>
            <a:endParaRPr lang="fr-FR" sz="1300" dirty="0"/>
          </a:p>
          <a:p>
            <a:r>
              <a:rPr lang="fr-FR" sz="1300" dirty="0"/>
              <a:t>1) Départ : </a:t>
            </a:r>
            <a:r>
              <a:rPr lang="fr-FR" sz="1300" u="sng" dirty="0"/>
              <a:t>Neuville </a:t>
            </a:r>
            <a:r>
              <a:rPr lang="fr-FR" sz="1300" u="sng" dirty="0" smtClean="0"/>
              <a:t>Université</a:t>
            </a:r>
            <a:r>
              <a:rPr lang="fr-FR" sz="1300" dirty="0"/>
              <a:t>				Arrivée : </a:t>
            </a:r>
            <a:r>
              <a:rPr lang="fr-FR" sz="1300" u="sng" dirty="0"/>
              <a:t>Cergy Saint Christophe</a:t>
            </a:r>
            <a:endParaRPr lang="fr-FR" sz="1300" dirty="0"/>
          </a:p>
          <a:p>
            <a:r>
              <a:rPr lang="fr-FR" sz="1300" dirty="0"/>
              <a:t>Ligne : 	</a:t>
            </a:r>
            <a:r>
              <a:rPr lang="fr-FR" sz="1300" dirty="0" smtClean="0"/>
              <a:t>RER A</a:t>
            </a:r>
            <a:r>
              <a:rPr lang="fr-FR" sz="1300" dirty="0"/>
              <a:t>			direction </a:t>
            </a:r>
            <a:r>
              <a:rPr lang="fr-FR" sz="1300" dirty="0" smtClean="0"/>
              <a:t>: Cergy-le-Haut</a:t>
            </a:r>
            <a:endParaRPr lang="fr-FR" sz="1300" dirty="0"/>
          </a:p>
          <a:p>
            <a:r>
              <a:rPr lang="fr-FR" sz="1300" dirty="0"/>
              <a:t> </a:t>
            </a:r>
          </a:p>
          <a:p>
            <a:r>
              <a:rPr lang="fr-FR" sz="1300" dirty="0"/>
              <a:t> </a:t>
            </a:r>
          </a:p>
          <a:p>
            <a:r>
              <a:rPr lang="fr-FR" sz="1300" dirty="0"/>
              <a:t>2) Départ : </a:t>
            </a:r>
            <a:r>
              <a:rPr lang="fr-FR" sz="1300" u="sng" dirty="0"/>
              <a:t>Neuville Université</a:t>
            </a:r>
            <a:r>
              <a:rPr lang="fr-FR" sz="1300" dirty="0"/>
              <a:t>					Arrivée : </a:t>
            </a:r>
            <a:r>
              <a:rPr lang="fr-FR" sz="1300" u="sng" dirty="0"/>
              <a:t>Saint-Paul (Paris)</a:t>
            </a:r>
            <a:endParaRPr lang="fr-FR" sz="1300" dirty="0"/>
          </a:p>
          <a:p>
            <a:r>
              <a:rPr lang="fr-FR" sz="1300" dirty="0"/>
              <a:t>Ligne : </a:t>
            </a:r>
            <a:r>
              <a:rPr lang="fr-FR" sz="1300" dirty="0" smtClean="0"/>
              <a:t>RER A</a:t>
            </a:r>
            <a:r>
              <a:rPr lang="fr-FR" sz="1300" dirty="0"/>
              <a:t>				direction :	</a:t>
            </a:r>
            <a:r>
              <a:rPr lang="fr-FR" sz="1300" dirty="0" smtClean="0"/>
              <a:t>Marne-La-Vallée ou Boissy-Saint Léger</a:t>
            </a:r>
            <a:endParaRPr lang="fr-FR" sz="1300" dirty="0"/>
          </a:p>
          <a:p>
            <a:r>
              <a:rPr lang="fr-FR" sz="1300" dirty="0"/>
              <a:t>Correspondance </a:t>
            </a:r>
            <a:r>
              <a:rPr lang="fr-FR" sz="1300" dirty="0" smtClean="0"/>
              <a:t>: Gare de Lyon</a:t>
            </a:r>
            <a:endParaRPr lang="fr-FR" sz="1300" dirty="0"/>
          </a:p>
          <a:p>
            <a:r>
              <a:rPr lang="fr-FR" sz="1300" dirty="0"/>
              <a:t>Ligne : </a:t>
            </a:r>
            <a:r>
              <a:rPr lang="fr-FR" sz="1300" dirty="0" smtClean="0"/>
              <a:t>ligne 1</a:t>
            </a:r>
            <a:r>
              <a:rPr lang="fr-FR" sz="1300" dirty="0"/>
              <a:t>			</a:t>
            </a:r>
            <a:r>
              <a:rPr lang="fr-FR" sz="1300" dirty="0" smtClean="0"/>
              <a:t>direction : La Défense (descendre à la 2</a:t>
            </a:r>
            <a:r>
              <a:rPr lang="fr-FR" sz="1300" baseline="30000" dirty="0" smtClean="0"/>
              <a:t>e</a:t>
            </a:r>
            <a:r>
              <a:rPr lang="fr-FR" sz="1300" dirty="0" smtClean="0"/>
              <a:t>  station : Saint Paul)</a:t>
            </a:r>
            <a:endParaRPr lang="fr-FR" sz="1300" dirty="0"/>
          </a:p>
          <a:p>
            <a:r>
              <a:rPr lang="fr-FR" sz="1300" dirty="0"/>
              <a:t> </a:t>
            </a:r>
          </a:p>
          <a:p>
            <a:r>
              <a:rPr lang="fr-FR" sz="1300" dirty="0" smtClean="0"/>
              <a:t>3)Départ </a:t>
            </a:r>
            <a:r>
              <a:rPr lang="fr-FR" sz="1300" dirty="0"/>
              <a:t>: </a:t>
            </a:r>
            <a:r>
              <a:rPr lang="fr-FR" sz="1300" u="sng" dirty="0"/>
              <a:t>Cergy Préfecture</a:t>
            </a:r>
            <a:r>
              <a:rPr lang="fr-FR" sz="1300" dirty="0"/>
              <a:t>					Arrivée : </a:t>
            </a:r>
            <a:r>
              <a:rPr lang="fr-FR" sz="1300" u="sng" dirty="0"/>
              <a:t>Marne-la-vallée  (Parcs Disneyland)</a:t>
            </a:r>
            <a:endParaRPr lang="fr-FR" sz="1300" dirty="0"/>
          </a:p>
          <a:p>
            <a:r>
              <a:rPr lang="fr-FR" sz="1300" dirty="0"/>
              <a:t>Ligne : </a:t>
            </a:r>
            <a:r>
              <a:rPr lang="fr-FR" sz="1300" dirty="0" smtClean="0"/>
              <a:t> RER A</a:t>
            </a:r>
            <a:r>
              <a:rPr lang="fr-FR" sz="1300" dirty="0"/>
              <a:t>				direction </a:t>
            </a:r>
            <a:r>
              <a:rPr lang="fr-FR" sz="1300" dirty="0" smtClean="0"/>
              <a:t>: Marne-la-vallée  (Parcs Disneyland)</a:t>
            </a:r>
            <a:endParaRPr lang="fr-FR" sz="1300" dirty="0"/>
          </a:p>
          <a:p>
            <a:r>
              <a:rPr lang="fr-FR" sz="1300" dirty="0"/>
              <a:t> </a:t>
            </a:r>
          </a:p>
          <a:p>
            <a:r>
              <a:rPr lang="fr-FR" sz="1300" dirty="0"/>
              <a:t>4)  Départ </a:t>
            </a:r>
            <a:r>
              <a:rPr lang="fr-FR" sz="1300" dirty="0" smtClean="0"/>
              <a:t>: </a:t>
            </a:r>
            <a:r>
              <a:rPr lang="fr-FR" sz="1300" u="sng" dirty="0" smtClean="0"/>
              <a:t>Pigalle</a:t>
            </a:r>
            <a:r>
              <a:rPr lang="fr-FR" sz="1300" dirty="0"/>
              <a:t>				Arrivée : </a:t>
            </a:r>
            <a:r>
              <a:rPr lang="fr-FR" sz="1300" u="sng" dirty="0"/>
              <a:t>Place d’Italie</a:t>
            </a:r>
            <a:r>
              <a:rPr lang="fr-FR" sz="1300" dirty="0"/>
              <a:t>		</a:t>
            </a:r>
          </a:p>
          <a:p>
            <a:r>
              <a:rPr lang="fr-FR" sz="1300" dirty="0"/>
              <a:t>Ligne : </a:t>
            </a:r>
            <a:r>
              <a:rPr lang="fr-FR" sz="1300" dirty="0" smtClean="0"/>
              <a:t> Ligne 2</a:t>
            </a:r>
            <a:r>
              <a:rPr lang="fr-FR" sz="1300" dirty="0"/>
              <a:t>				direction </a:t>
            </a:r>
            <a:r>
              <a:rPr lang="fr-FR" sz="1300" dirty="0" smtClean="0"/>
              <a:t>: Nation </a:t>
            </a:r>
            <a:endParaRPr lang="fr-FR" sz="1300" dirty="0"/>
          </a:p>
          <a:p>
            <a:r>
              <a:rPr lang="fr-FR" sz="1300" dirty="0"/>
              <a:t>Correspondance </a:t>
            </a:r>
            <a:r>
              <a:rPr lang="fr-FR" sz="1300" dirty="0" smtClean="0"/>
              <a:t>: Stalingrad</a:t>
            </a:r>
            <a:endParaRPr lang="fr-FR" sz="1300" dirty="0"/>
          </a:p>
          <a:p>
            <a:r>
              <a:rPr lang="fr-FR" sz="1300" dirty="0" smtClean="0"/>
              <a:t>Ligne </a:t>
            </a:r>
            <a:r>
              <a:rPr lang="fr-FR" sz="1300" dirty="0"/>
              <a:t>: </a:t>
            </a:r>
            <a:r>
              <a:rPr lang="fr-FR" sz="1300" dirty="0" smtClean="0"/>
              <a:t>ligne 5</a:t>
            </a:r>
            <a:r>
              <a:rPr lang="fr-FR" sz="1300" dirty="0"/>
              <a:t>				direction </a:t>
            </a:r>
            <a:r>
              <a:rPr lang="fr-FR" sz="1300" dirty="0" smtClean="0"/>
              <a:t>: Place d’Italie (Terminus)</a:t>
            </a:r>
          </a:p>
          <a:p>
            <a:r>
              <a:rPr lang="fr-FR" sz="1300" dirty="0"/>
              <a:t> T</a:t>
            </a:r>
            <a:r>
              <a:rPr lang="fr-FR" sz="1300" dirty="0" smtClean="0"/>
              <a:t>otal 17 stations.</a:t>
            </a:r>
          </a:p>
          <a:p>
            <a:endParaRPr lang="fr-FR" sz="1300" dirty="0"/>
          </a:p>
          <a:p>
            <a:r>
              <a:rPr lang="fr-FR" sz="1300" dirty="0"/>
              <a:t>5) Départ : </a:t>
            </a:r>
            <a:r>
              <a:rPr lang="fr-FR" sz="1300" u="sng" dirty="0"/>
              <a:t>Gare Saint-Lazare (Paris)</a:t>
            </a:r>
            <a:r>
              <a:rPr lang="fr-FR" sz="1300" dirty="0"/>
              <a:t>				Arrivée : </a:t>
            </a:r>
            <a:r>
              <a:rPr lang="fr-FR" sz="1300" u="sng" dirty="0"/>
              <a:t>Cour Saint-Emilion (Paris)</a:t>
            </a:r>
            <a:endParaRPr lang="fr-FR" sz="1300" dirty="0"/>
          </a:p>
          <a:p>
            <a:r>
              <a:rPr lang="fr-FR" sz="1300" dirty="0"/>
              <a:t>Ligne : </a:t>
            </a:r>
            <a:r>
              <a:rPr lang="fr-FR" sz="1300" dirty="0" smtClean="0"/>
              <a:t> Ligne 14 </a:t>
            </a:r>
            <a:r>
              <a:rPr lang="fr-FR" sz="1300" dirty="0"/>
              <a:t>			</a:t>
            </a:r>
            <a:r>
              <a:rPr lang="fr-FR" sz="1300" dirty="0" smtClean="0"/>
              <a:t>direction : Olympiades</a:t>
            </a:r>
            <a:endParaRPr lang="fr-FR" sz="1300" dirty="0"/>
          </a:p>
          <a:p>
            <a:r>
              <a:rPr lang="fr-FR" sz="1300" dirty="0"/>
              <a:t> T</a:t>
            </a:r>
            <a:r>
              <a:rPr lang="fr-FR" sz="1300" dirty="0" smtClean="0"/>
              <a:t>otal 6 stations. </a:t>
            </a:r>
          </a:p>
          <a:p>
            <a:endParaRPr lang="fr-FR" sz="1300" dirty="0"/>
          </a:p>
          <a:p>
            <a:r>
              <a:rPr lang="fr-FR" sz="1300" dirty="0"/>
              <a:t>6) Départ : </a:t>
            </a:r>
            <a:r>
              <a:rPr lang="fr-FR" sz="1300" u="sng" dirty="0"/>
              <a:t>Invalides (Paris)</a:t>
            </a:r>
            <a:r>
              <a:rPr lang="fr-FR" sz="1300" dirty="0"/>
              <a:t>					Arrivée : </a:t>
            </a:r>
            <a:r>
              <a:rPr lang="fr-FR" sz="1300" u="sng" dirty="0"/>
              <a:t>Trocadéro (Paris) </a:t>
            </a:r>
            <a:r>
              <a:rPr lang="fr-FR" sz="1300" dirty="0"/>
              <a:t>		</a:t>
            </a:r>
          </a:p>
          <a:p>
            <a:r>
              <a:rPr lang="fr-FR" sz="1300" dirty="0"/>
              <a:t>Ligne : </a:t>
            </a:r>
            <a:r>
              <a:rPr lang="fr-FR" sz="1300" dirty="0" smtClean="0"/>
              <a:t>Ligne 8</a:t>
            </a:r>
            <a:r>
              <a:rPr lang="fr-FR" sz="1300" dirty="0"/>
              <a:t>				direction </a:t>
            </a:r>
            <a:r>
              <a:rPr lang="fr-FR" sz="1300" dirty="0" smtClean="0"/>
              <a:t>: Balard</a:t>
            </a:r>
            <a:endParaRPr lang="fr-FR" sz="1300" dirty="0"/>
          </a:p>
          <a:p>
            <a:r>
              <a:rPr lang="fr-FR" sz="1300" dirty="0"/>
              <a:t>Correspondance </a:t>
            </a:r>
            <a:r>
              <a:rPr lang="fr-FR" sz="1300" dirty="0" smtClean="0"/>
              <a:t>: La Motte </a:t>
            </a:r>
            <a:r>
              <a:rPr lang="fr-FR" sz="1300" dirty="0" err="1" smtClean="0"/>
              <a:t>Picquet</a:t>
            </a:r>
            <a:r>
              <a:rPr lang="fr-FR" sz="1300" dirty="0" smtClean="0"/>
              <a:t> Grenelle</a:t>
            </a:r>
            <a:endParaRPr lang="fr-FR" sz="1300" dirty="0"/>
          </a:p>
          <a:p>
            <a:r>
              <a:rPr lang="fr-FR" sz="1300" dirty="0"/>
              <a:t>Ligne : </a:t>
            </a:r>
            <a:r>
              <a:rPr lang="fr-FR" sz="1300" dirty="0" smtClean="0"/>
              <a:t> ligne 6</a:t>
            </a:r>
            <a:r>
              <a:rPr lang="fr-FR" sz="1300" dirty="0"/>
              <a:t>			direction </a:t>
            </a:r>
            <a:r>
              <a:rPr lang="fr-FR" sz="1300" dirty="0" smtClean="0"/>
              <a:t>: Charles de Gaulle</a:t>
            </a:r>
            <a:endParaRPr lang="fr-FR" sz="1300" dirty="0"/>
          </a:p>
          <a:p>
            <a:r>
              <a:rPr lang="fr-FR" sz="1200" dirty="0"/>
              <a:t>				</a:t>
            </a:r>
          </a:p>
          <a:p>
            <a:pPr marL="342900" indent="-342900"/>
            <a:endParaRPr lang="fr-FR" sz="1400" u="sng" dirty="0"/>
          </a:p>
        </p:txBody>
      </p:sp>
      <p:pic>
        <p:nvPicPr>
          <p:cNvPr id="20482" name="Picture 2" descr="Métro Paris - Plan 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0"/>
            <a:ext cx="8676456" cy="688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9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Télécharger une </a:t>
            </a:r>
            <a:r>
              <a:rPr lang="fr-FR" u="sng" dirty="0" smtClean="0"/>
              <a:t>application </a:t>
            </a:r>
            <a:r>
              <a:rPr lang="fr-FR" dirty="0" smtClean="0"/>
              <a:t> « métro »  pour </a:t>
            </a:r>
            <a:r>
              <a:rPr lang="fr-FR" dirty="0" err="1" smtClean="0"/>
              <a:t>Androïd</a:t>
            </a:r>
            <a:r>
              <a:rPr lang="fr-FR" dirty="0" smtClean="0"/>
              <a:t> :</a:t>
            </a:r>
          </a:p>
          <a:p>
            <a:r>
              <a:rPr lang="fr-FR" dirty="0" smtClean="0">
                <a:hlinkClick r:id="rId2"/>
              </a:rPr>
              <a:t>https://play.google.com/store/search?q=ratp%20metro%20paris&amp;c=apps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Télécharger une </a:t>
            </a:r>
            <a:r>
              <a:rPr lang="fr-FR" u="sng" dirty="0" smtClean="0"/>
              <a:t>application </a:t>
            </a:r>
            <a:r>
              <a:rPr lang="fr-FR" dirty="0" smtClean="0"/>
              <a:t>« métro »  pour Apple :</a:t>
            </a:r>
          </a:p>
          <a:p>
            <a:r>
              <a:rPr lang="fr-FR" dirty="0" smtClean="0">
                <a:hlinkClick r:id="rId3"/>
              </a:rPr>
              <a:t>https://itunes.apple.com/fr/app/ratp/id507107090?mt=8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353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 déplacer en métro dans Paris. Les « </a:t>
            </a:r>
            <a:r>
              <a:rPr lang="fr-FR" b="1" dirty="0" err="1" smtClean="0"/>
              <a:t>apps</a:t>
            </a:r>
            <a:r>
              <a:rPr lang="fr-FR" b="1" dirty="0" smtClean="0"/>
              <a:t> » pour mobiles </a:t>
            </a:r>
            <a:endParaRPr lang="fr-F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8198" r="22240" b="4959"/>
          <a:stretch>
            <a:fillRect/>
          </a:stretch>
        </p:blipFill>
        <p:spPr bwMode="auto">
          <a:xfrm>
            <a:off x="4932040" y="2389678"/>
            <a:ext cx="4176464" cy="42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r="20271" b="45092"/>
          <a:stretch>
            <a:fillRect/>
          </a:stretch>
        </p:blipFill>
        <p:spPr bwMode="auto">
          <a:xfrm>
            <a:off x="0" y="2492896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5499" r="3776" b="16667"/>
          <a:stretch>
            <a:fillRect/>
          </a:stretch>
        </p:blipFill>
        <p:spPr bwMode="auto">
          <a:xfrm>
            <a:off x="-180528" y="-387424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6688" t="2751" r="6688" b="10625"/>
          <a:stretch>
            <a:fillRect/>
          </a:stretch>
        </p:blipFill>
        <p:spPr bwMode="auto">
          <a:xfrm>
            <a:off x="-180528" y="-459432"/>
            <a:ext cx="9505056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57606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sites Internet utiles pour se déplacer.  (1)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http://vianavigo.com/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 l="6886" t="3167" r="5834" b="14584"/>
          <a:stretch>
            <a:fillRect/>
          </a:stretch>
        </p:blipFill>
        <p:spPr bwMode="auto">
          <a:xfrm>
            <a:off x="251520" y="548680"/>
            <a:ext cx="83544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7544" y="227687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Neuville Université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263691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Saint-Paul, Paris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404664"/>
            <a:ext cx="8748464" cy="6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56592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Google </a:t>
            </a:r>
            <a:r>
              <a:rPr lang="fr-FR" dirty="0" err="1" smtClean="0"/>
              <a:t>map</a:t>
            </a:r>
            <a:r>
              <a:rPr lang="fr-FR" dirty="0" smtClean="0"/>
              <a:t> et Google street.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5834"/>
          <a:stretch>
            <a:fillRect/>
          </a:stretch>
        </p:blipFill>
        <p:spPr bwMode="auto">
          <a:xfrm>
            <a:off x="107504" y="565920"/>
            <a:ext cx="8540147" cy="60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516216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https://maps.google.fr/</a:t>
            </a:r>
            <a:endParaRPr lang="fr-FR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8571251" cy="64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4" y="414046"/>
            <a:ext cx="8820472" cy="66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814</Words>
  <Application>Microsoft Office PowerPoint</Application>
  <PresentationFormat>Affichage à l'écran (4:3)</PresentationFormat>
  <Paragraphs>269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du programme de Français culturel.</vt:lpstr>
      <vt:lpstr>Diapositive 2</vt:lpstr>
      <vt:lpstr>Diapositive 3</vt:lpstr>
      <vt:lpstr>Se déplacer en Ile-de-France ?</vt:lpstr>
      <vt:lpstr>Diapositive 5</vt:lpstr>
      <vt:lpstr>Diapositive 6</vt:lpstr>
      <vt:lpstr>Diapositive 7</vt:lpstr>
      <vt:lpstr>Les sites Internet utiles pour se déplacer.  (1)</vt:lpstr>
      <vt:lpstr>Google map et Google street.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de Français culturel.</dc:title>
  <dc:creator>TESSON</dc:creator>
  <cp:lastModifiedBy>TESSON</cp:lastModifiedBy>
  <cp:revision>11</cp:revision>
  <dcterms:created xsi:type="dcterms:W3CDTF">2013-11-27T08:30:48Z</dcterms:created>
  <dcterms:modified xsi:type="dcterms:W3CDTF">2013-11-27T15:16:00Z</dcterms:modified>
</cp:coreProperties>
</file>