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3238" autoAdjust="0"/>
  </p:normalViewPr>
  <p:slideViewPr>
    <p:cSldViewPr>
      <p:cViewPr>
        <p:scale>
          <a:sx n="68" d="100"/>
          <a:sy n="6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B4A7-4AE2-4B0B-87AA-D7056C2B6C7B}" type="datetimeFigureOut">
              <a:rPr lang="fr-FR" smtClean="0"/>
              <a:t>09/02/2014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C21EF-AB4E-477D-98B8-6CC5D71601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6517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B4A7-4AE2-4B0B-87AA-D7056C2B6C7B}" type="datetimeFigureOut">
              <a:rPr lang="fr-FR" smtClean="0"/>
              <a:t>09/02/2014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C21EF-AB4E-477D-98B8-6CC5D71601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0533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B4A7-4AE2-4B0B-87AA-D7056C2B6C7B}" type="datetimeFigureOut">
              <a:rPr lang="fr-FR" smtClean="0"/>
              <a:t>09/02/2014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C21EF-AB4E-477D-98B8-6CC5D71601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0952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B4A7-4AE2-4B0B-87AA-D7056C2B6C7B}" type="datetimeFigureOut">
              <a:rPr lang="fr-FR" smtClean="0"/>
              <a:t>09/02/2014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C21EF-AB4E-477D-98B8-6CC5D71601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753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B4A7-4AE2-4B0B-87AA-D7056C2B6C7B}" type="datetimeFigureOut">
              <a:rPr lang="fr-FR" smtClean="0"/>
              <a:t>09/02/2014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C21EF-AB4E-477D-98B8-6CC5D71601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4496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B4A7-4AE2-4B0B-87AA-D7056C2B6C7B}" type="datetimeFigureOut">
              <a:rPr lang="fr-FR" smtClean="0"/>
              <a:t>09/02/2014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C21EF-AB4E-477D-98B8-6CC5D71601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9972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B4A7-4AE2-4B0B-87AA-D7056C2B6C7B}" type="datetimeFigureOut">
              <a:rPr lang="fr-FR" smtClean="0"/>
              <a:t>09/02/2014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C21EF-AB4E-477D-98B8-6CC5D71601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2142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B4A7-4AE2-4B0B-87AA-D7056C2B6C7B}" type="datetimeFigureOut">
              <a:rPr lang="fr-FR" smtClean="0"/>
              <a:t>09/02/2014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C21EF-AB4E-477D-98B8-6CC5D71601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7039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B4A7-4AE2-4B0B-87AA-D7056C2B6C7B}" type="datetimeFigureOut">
              <a:rPr lang="fr-FR" smtClean="0"/>
              <a:t>09/02/2014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C21EF-AB4E-477D-98B8-6CC5D71601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7303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B4A7-4AE2-4B0B-87AA-D7056C2B6C7B}" type="datetimeFigureOut">
              <a:rPr lang="fr-FR" smtClean="0"/>
              <a:t>09/02/2014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C21EF-AB4E-477D-98B8-6CC5D71601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3350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B4A7-4AE2-4B0B-87AA-D7056C2B6C7B}" type="datetimeFigureOut">
              <a:rPr lang="fr-FR" smtClean="0"/>
              <a:t>09/02/2014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C21EF-AB4E-477D-98B8-6CC5D71601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8004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6B4A7-4AE2-4B0B-87AA-D7056C2B6C7B}" type="datetimeFigureOut">
              <a:rPr lang="fr-FR" smtClean="0"/>
              <a:t>09/02/2014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C21EF-AB4E-477D-98B8-6CC5D71601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8931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1600" y="404664"/>
            <a:ext cx="7772400" cy="578495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Suivre l‘actualité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9552" y="980728"/>
            <a:ext cx="8064896" cy="1224136"/>
          </a:xfrm>
        </p:spPr>
        <p:txBody>
          <a:bodyPr/>
          <a:lstStyle/>
          <a:p>
            <a:r>
              <a:rPr lang="fr-FR" dirty="0" smtClean="0">
                <a:solidFill>
                  <a:srgbClr val="C00000"/>
                </a:solidFill>
              </a:rPr>
              <a:t>Quelles sont les différentes sources d’informations à votre disposition ?</a:t>
            </a:r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79512" y="2060848"/>
            <a:ext cx="885698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Il existe de nombreuses sources d’informations disponibles, certaines sont anciennes d’autres récentes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u="sng" dirty="0" smtClean="0"/>
              <a:t>La Presse écrite </a:t>
            </a:r>
            <a:r>
              <a:rPr lang="fr-FR" sz="2000" b="1" dirty="0" smtClean="0"/>
              <a:t>: elle se compose de quotidiens, de magazines, de revues spécialisées.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u="sng" dirty="0" smtClean="0"/>
              <a:t>La Presse audio-visuelle </a:t>
            </a:r>
            <a:r>
              <a:rPr lang="fr-FR" sz="2000" b="1" dirty="0" smtClean="0"/>
              <a:t>: la radio et la télévision sont devenues au XXe siècle, les principaux moyens de s’informer.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u="sng" dirty="0" smtClean="0"/>
              <a:t>La Presse en ligne :</a:t>
            </a:r>
            <a:r>
              <a:rPr lang="fr-FR" sz="2000" b="1" dirty="0" smtClean="0"/>
              <a:t> Depuis une quinzaine d’années, le développement d’Internet a donné naissance à de très nombreux sites d’informations. Ils peuvent être généralistes ; issus des groupes de presse traditionnels (lemonde.fr)ou  exclusivement numériques (mediapart.fr ou rue89.fr), Il existe aussi des « fanzines numériques» c’est-à-dire des publications non conventionnelles créées par des « fans 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u="sng" dirty="0" smtClean="0"/>
              <a:t>Les « fils d’actualité » </a:t>
            </a:r>
            <a:r>
              <a:rPr lang="fr-FR" sz="2000" b="1" dirty="0" smtClean="0"/>
              <a:t>des réseaux sociaux  (Twitter, Facebook…)</a:t>
            </a:r>
          </a:p>
        </p:txBody>
      </p:sp>
    </p:spTree>
    <p:extLst>
      <p:ext uri="{BB962C8B-B14F-4D97-AF65-F5344CB8AC3E}">
        <p14:creationId xmlns:p14="http://schemas.microsoft.com/office/powerpoint/2010/main" val="191192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1187624" y="2684787"/>
            <a:ext cx="6552728" cy="369331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Autres titres ce 19 juillet 2012</a:t>
            </a:r>
            <a:r>
              <a:rPr lang="fr-FR" b="1" dirty="0" smtClean="0"/>
              <a:t>:</a:t>
            </a:r>
          </a:p>
          <a:p>
            <a:r>
              <a:rPr lang="fr-FR" b="1" dirty="0"/>
              <a:t>Ouest France : « Le pouvoir vacille en Syrie »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/>
              <a:t>La Nouvelle République : « Il montre son caleçon, le collège le renvoie » 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/>
              <a:t>La Voix du Nord : « Extraordinaire Monsieur </a:t>
            </a:r>
            <a:r>
              <a:rPr lang="fr-FR" b="1" dirty="0" err="1"/>
              <a:t>Voekler</a:t>
            </a:r>
            <a:r>
              <a:rPr lang="fr-FR" b="1" dirty="0"/>
              <a:t> »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/>
              <a:t>Sud Ouest : « PSA, le premier crash social »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/>
              <a:t>Nice Matin : « Lara, 6 ans, poignardée à mort »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/>
              <a:t>L’Est Républicain : « </a:t>
            </a:r>
            <a:r>
              <a:rPr lang="fr-FR" b="1" dirty="0" err="1"/>
              <a:t>Voekler</a:t>
            </a:r>
            <a:r>
              <a:rPr lang="fr-FR" b="1" dirty="0"/>
              <a:t> refait son numéro »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/>
              <a:t>Corse Matin : « Assassinat du Dr Peretti : fin de cavale à Ajaccio »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/>
              <a:t>Le Dauphiné Libéré : « </a:t>
            </a:r>
            <a:r>
              <a:rPr lang="fr-FR" b="1" dirty="0" err="1"/>
              <a:t>Ibrahimovic</a:t>
            </a:r>
            <a:r>
              <a:rPr lang="fr-FR" b="1" dirty="0"/>
              <a:t> : celui qui vaut 116 millions d’euros »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/>
              <a:t>Dernières Nouvelles d’Alsace : « Le Tour de Magie de </a:t>
            </a:r>
            <a:r>
              <a:rPr lang="fr-FR" b="1" dirty="0" err="1"/>
              <a:t>Voekler</a:t>
            </a:r>
            <a:r>
              <a:rPr lang="fr-FR" b="1" dirty="0"/>
              <a:t> »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/>
              <a:t>La Provence : « Dopage sur le Tour, Marseille ville étape ? »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24764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La presse écrite 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1252736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>
                <a:solidFill>
                  <a:srgbClr val="C00000"/>
                </a:solidFill>
              </a:rPr>
              <a:t>Quels sont les éléments importants à prendre en compte pour analyser la presse ?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67544" y="1844824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Plusieurs éléments sont à prendre en compte quand on utilise la presse écrite : </a:t>
            </a:r>
            <a:endParaRPr lang="fr-FR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467544" y="2214156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La Périodicité. </a:t>
            </a:r>
            <a:endParaRPr lang="fr-FR" sz="20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21" y="2614267"/>
            <a:ext cx="2866644" cy="1883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6822682" y="2269112"/>
            <a:ext cx="1637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La diffusion.</a:t>
            </a:r>
            <a:endParaRPr lang="fr-FR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988" y="2676967"/>
            <a:ext cx="3690936" cy="159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6675784" y="453144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L’orientation politique</a:t>
            </a:r>
            <a:endParaRPr lang="fr-FR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601447"/>
            <a:ext cx="3525852" cy="162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513021" y="6371875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Le lectorat.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46716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/>
      <p:bldP spid="5" grpId="0"/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40966"/>
          </a:xfrm>
        </p:spPr>
        <p:txBody>
          <a:bodyPr/>
          <a:lstStyle/>
          <a:p>
            <a:r>
              <a:rPr lang="fr-FR" dirty="0" smtClean="0"/>
              <a:t>La presse écrite 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82068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fr-FR" dirty="0" smtClean="0">
                <a:solidFill>
                  <a:srgbClr val="C00000"/>
                </a:solidFill>
              </a:rPr>
              <a:t>Comment identifier les éléments importants à savoir sur un journal ?</a:t>
            </a:r>
            <a:endParaRPr lang="fr-FR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21" y="3278739"/>
            <a:ext cx="4752529" cy="3288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1" t="17535" r="8540" b="41493"/>
          <a:stretch/>
        </p:blipFill>
        <p:spPr bwMode="auto">
          <a:xfrm>
            <a:off x="876300" y="1556793"/>
            <a:ext cx="7630964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814616" y="3285718"/>
            <a:ext cx="1355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Le Bandeau </a:t>
            </a:r>
            <a:endParaRPr lang="fr-FR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4846838" y="348329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L’ours</a:t>
            </a:r>
            <a:endParaRPr lang="fr-FR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5796136" y="3852624"/>
            <a:ext cx="2711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Quelles informations importantes ces deux éléments permettent-ils d’identifier ?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99792" y="1556793"/>
            <a:ext cx="3816424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683568" y="1416969"/>
            <a:ext cx="2016224" cy="15079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547936" y="2996951"/>
            <a:ext cx="2511896" cy="2817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3059832" y="2996952"/>
            <a:ext cx="216024" cy="2230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3275856" y="2996952"/>
            <a:ext cx="1604394" cy="2230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5796136" y="2996951"/>
            <a:ext cx="2744688" cy="2230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127720" y="3356992"/>
            <a:ext cx="4372271" cy="28803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107504" y="6237312"/>
            <a:ext cx="4700738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513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6956" y="0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La presse écrite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1460" y="520080"/>
            <a:ext cx="8229600" cy="676672"/>
          </a:xfrm>
        </p:spPr>
        <p:txBody>
          <a:bodyPr>
            <a:normAutofit/>
          </a:bodyPr>
          <a:lstStyle/>
          <a:p>
            <a:pPr algn="ctr"/>
            <a:r>
              <a:rPr lang="fr-FR" sz="2400" b="1" dirty="0" smtClean="0">
                <a:solidFill>
                  <a:srgbClr val="C00000"/>
                </a:solidFill>
              </a:rPr>
              <a:t>Comment analyser la « Une » d’un quotidien ?</a:t>
            </a:r>
            <a:endParaRPr lang="fr-FR" sz="2400" b="1" dirty="0">
              <a:solidFill>
                <a:srgbClr val="C0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115616" y="980727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0070C0"/>
                </a:solidFill>
              </a:rPr>
              <a:t>LA UNE</a:t>
            </a:r>
            <a:endParaRPr lang="fr-FR" sz="3600" b="1" dirty="0">
              <a:solidFill>
                <a:srgbClr val="0070C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44016" y="1558533"/>
            <a:ext cx="8964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L’analyse de la 1</a:t>
            </a:r>
            <a:r>
              <a:rPr lang="fr-FR" b="1" baseline="30000" dirty="0" smtClean="0"/>
              <a:t>ère</a:t>
            </a:r>
            <a:r>
              <a:rPr lang="fr-FR" b="1" dirty="0" smtClean="0"/>
              <a:t> page d’un journal ou d’un hebdomadaire permet de mettre en évidence un certain nombre d’éléments indispensables à l’étude de la presse. </a:t>
            </a:r>
            <a:endParaRPr lang="fr-FR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92" t="16617" r="12152" b="8681"/>
          <a:stretch/>
        </p:blipFill>
        <p:spPr bwMode="auto">
          <a:xfrm>
            <a:off x="4474626" y="1008226"/>
            <a:ext cx="3949700" cy="5464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30" t="16908" r="9492" b="12500"/>
          <a:stretch/>
        </p:blipFill>
        <p:spPr bwMode="auto">
          <a:xfrm>
            <a:off x="395535" y="980728"/>
            <a:ext cx="4079091" cy="549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1569744" y="1124744"/>
            <a:ext cx="18722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1. bandeau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1421396" y="2240904"/>
            <a:ext cx="26465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4. Tribune : Gros Titre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1475656" y="2699628"/>
            <a:ext cx="20621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5. sous-tribune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408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4" grpId="1"/>
      <p:bldP spid="5" grpId="0"/>
      <p:bldP spid="5" grpId="1"/>
      <p:bldP spid="10" grpId="0" animBg="1"/>
      <p:bldP spid="11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La Presse écrite : 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6956" y="692696"/>
            <a:ext cx="8229600" cy="74868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fr-FR" sz="2400" b="1" dirty="0" smtClean="0">
                <a:solidFill>
                  <a:srgbClr val="C00000"/>
                </a:solidFill>
              </a:rPr>
              <a:t>La revue de presse : </a:t>
            </a:r>
          </a:p>
          <a:p>
            <a:pPr marL="0" indent="0" algn="ctr">
              <a:buNone/>
            </a:pPr>
            <a:r>
              <a:rPr lang="fr-FR" sz="2400" dirty="0" smtClean="0">
                <a:solidFill>
                  <a:srgbClr val="C00000"/>
                </a:solidFill>
              </a:rPr>
              <a:t>Comment décrypter l’actualité du jour ? </a:t>
            </a:r>
            <a:endParaRPr lang="fr-FR" sz="2400" dirty="0">
              <a:solidFill>
                <a:srgbClr val="C0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23528" y="1412776"/>
            <a:ext cx="8676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Feuilletez le journal que vous avez devant vous et identifiez les rubriques qu’il contient.</a:t>
            </a:r>
            <a:endParaRPr lang="fr-FR" b="1" dirty="0">
              <a:solidFill>
                <a:srgbClr val="C00000"/>
              </a:solidFill>
            </a:endParaRPr>
          </a:p>
          <a:p>
            <a:r>
              <a:rPr lang="fr-FR" b="1" dirty="0" smtClean="0">
                <a:solidFill>
                  <a:srgbClr val="C00000"/>
                </a:solidFill>
              </a:rPr>
              <a:t>Notez pour chaque rubrique et sous - rubrique le sujet majeur du jour.</a:t>
            </a:r>
            <a:endParaRPr lang="fr-FR" b="1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3" t="16269" r="12206" b="73378"/>
          <a:stretch/>
        </p:blipFill>
        <p:spPr bwMode="auto">
          <a:xfrm>
            <a:off x="587533" y="2060848"/>
            <a:ext cx="7790196" cy="7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2" t="16394" r="12482" b="74952"/>
          <a:stretch/>
        </p:blipFill>
        <p:spPr bwMode="auto">
          <a:xfrm>
            <a:off x="587533" y="2780928"/>
            <a:ext cx="7704856" cy="612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1" t="15818" r="11076" b="72159"/>
          <a:stretch/>
        </p:blipFill>
        <p:spPr bwMode="auto">
          <a:xfrm>
            <a:off x="587533" y="3429000"/>
            <a:ext cx="7790196" cy="84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38" t="15240" r="11401" b="73991"/>
          <a:stretch/>
        </p:blipFill>
        <p:spPr bwMode="auto">
          <a:xfrm>
            <a:off x="402533" y="4221088"/>
            <a:ext cx="8074855" cy="787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2" t="15817" r="11509" b="79760"/>
          <a:stretch/>
        </p:blipFill>
        <p:spPr bwMode="auto">
          <a:xfrm>
            <a:off x="587533" y="5013176"/>
            <a:ext cx="8088923" cy="323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4" t="15048" r="11401" b="79760"/>
          <a:stretch/>
        </p:blipFill>
        <p:spPr bwMode="auto">
          <a:xfrm>
            <a:off x="448322" y="5373216"/>
            <a:ext cx="8046720" cy="37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0" t="15049" r="11509" b="79951"/>
          <a:stretch/>
        </p:blipFill>
        <p:spPr bwMode="auto">
          <a:xfrm>
            <a:off x="539552" y="5733256"/>
            <a:ext cx="8004516" cy="36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0" t="15625" r="42648" b="73991"/>
          <a:stretch/>
        </p:blipFill>
        <p:spPr bwMode="auto">
          <a:xfrm>
            <a:off x="683568" y="6054184"/>
            <a:ext cx="3639532" cy="687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93" t="15432" r="11725" b="76106"/>
          <a:stretch/>
        </p:blipFill>
        <p:spPr bwMode="auto">
          <a:xfrm>
            <a:off x="4631994" y="6054184"/>
            <a:ext cx="3953021" cy="618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132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3167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Le Travail personnel.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692696"/>
            <a:ext cx="8856984" cy="562591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fr-FR" dirty="0" smtClean="0"/>
          </a:p>
          <a:p>
            <a:pPr marL="514350" indent="-514350">
              <a:buAutoNum type="arabicPeriod"/>
            </a:pPr>
            <a:r>
              <a:rPr lang="fr-FR" dirty="0" smtClean="0"/>
              <a:t>Constituez avec un ou deux camarades un groupe  de travail.</a:t>
            </a:r>
          </a:p>
          <a:p>
            <a:pPr marL="514350" indent="-514350">
              <a:buAutoNum type="arabicPeriod"/>
            </a:pPr>
            <a:r>
              <a:rPr lang="fr-FR" dirty="0" smtClean="0"/>
              <a:t>Suivez l’actualité entre aujourd’hui et vendredi.</a:t>
            </a:r>
          </a:p>
          <a:p>
            <a:pPr marL="514350" indent="-514350">
              <a:buAutoNum type="arabicPeriod"/>
            </a:pPr>
            <a:r>
              <a:rPr lang="fr-FR" dirty="0" smtClean="0"/>
              <a:t>Choisissez le sujet d’actualité qui vous paraît le plus intéressant. </a:t>
            </a:r>
            <a:r>
              <a:rPr lang="fr-FR" b="1" u="sng" dirty="0" smtClean="0">
                <a:solidFill>
                  <a:srgbClr val="C00000"/>
                </a:solidFill>
              </a:rPr>
              <a:t>Ce sujet me sera présenté lors du cours du Vendredi ou du Samedi.</a:t>
            </a:r>
          </a:p>
          <a:p>
            <a:pPr marL="514350" indent="-514350">
              <a:buAutoNum type="arabicPeriod"/>
            </a:pPr>
            <a:r>
              <a:rPr lang="fr-FR" dirty="0" smtClean="0"/>
              <a:t>Durant la semaine, réalisez une revue de presse contenant des articles de presse écrite, des articles issus d’Internet, un extrait audiovisuel d’un JT  (Utilisez la fonction </a:t>
            </a:r>
            <a:r>
              <a:rPr lang="fr-FR" b="1" u="sng" dirty="0" smtClean="0"/>
              <a:t>replay</a:t>
            </a:r>
            <a:r>
              <a:rPr lang="fr-FR" dirty="0" smtClean="0"/>
              <a:t>).</a:t>
            </a:r>
          </a:p>
          <a:p>
            <a:pPr marL="514350" indent="-514350">
              <a:buAutoNum type="arabicPeriod"/>
            </a:pPr>
            <a:r>
              <a:rPr lang="fr-FR" dirty="0" smtClean="0"/>
              <a:t>Durant les vacances, trouvez une idée originale pour réaliser votre revue de </a:t>
            </a:r>
            <a:r>
              <a:rPr lang="fr-FR" dirty="0" smtClean="0"/>
              <a:t>presse.</a:t>
            </a:r>
            <a:endParaRPr lang="fr-FR" dirty="0" smtClean="0"/>
          </a:p>
          <a:p>
            <a:pPr marL="514350" indent="-514350">
              <a:buAutoNum type="arabicPeriod"/>
            </a:pPr>
            <a:r>
              <a:rPr lang="fr-FR" dirty="0" smtClean="0"/>
              <a:t>Après les vacances, vous présenterez votre travail lors des séances d’ECJS. (Oral de 5 à 7 minutes maximum)</a:t>
            </a:r>
          </a:p>
          <a:p>
            <a:pPr marL="514350" indent="-514350">
              <a:buAutoNum type="arabicPeriod"/>
            </a:pPr>
            <a:r>
              <a:rPr lang="fr-FR" dirty="0" smtClean="0"/>
              <a:t>Vous exposerez votre choix de thèmes, votre démarche, les articles retenus et éventuellement ceux que vous avez écartés.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692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Tableau des groupes et des thèmes : </a:t>
            </a:r>
            <a:endParaRPr lang="fr-FR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1064020"/>
              </p:ext>
            </p:extLst>
          </p:nvPr>
        </p:nvGraphicFramePr>
        <p:xfrm>
          <a:off x="457200" y="1124740"/>
          <a:ext cx="8229600" cy="4824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482454">
                <a:tc>
                  <a:txBody>
                    <a:bodyPr/>
                    <a:lstStyle/>
                    <a:p>
                      <a:r>
                        <a:rPr lang="fr-FR" dirty="0" smtClean="0"/>
                        <a:t>Groupes :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Thèmes : </a:t>
                      </a:r>
                      <a:endParaRPr lang="fr-FR" dirty="0"/>
                    </a:p>
                  </a:txBody>
                  <a:tcPr/>
                </a:tc>
              </a:tr>
              <a:tr h="482454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82454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82454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82454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82454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82454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82454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82454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82454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243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432</Words>
  <Application>Microsoft Office PowerPoint</Application>
  <PresentationFormat>Affichage à l'écran (4:3)</PresentationFormat>
  <Paragraphs>45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Suivre l‘actualité</vt:lpstr>
      <vt:lpstr>La presse écrite :</vt:lpstr>
      <vt:lpstr>La presse écrite :</vt:lpstr>
      <vt:lpstr>La presse écrite</vt:lpstr>
      <vt:lpstr>La Presse écrite : </vt:lpstr>
      <vt:lpstr>Le Travail personnel.</vt:lpstr>
      <vt:lpstr>Tableau des groupes et des thèmes 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Connaître et analyser l‘actualité</dc:title>
  <dc:creator>TESSSON VINCENT</dc:creator>
  <cp:lastModifiedBy>TESSSON VINCENT</cp:lastModifiedBy>
  <cp:revision>16</cp:revision>
  <dcterms:created xsi:type="dcterms:W3CDTF">2014-02-09T11:42:48Z</dcterms:created>
  <dcterms:modified xsi:type="dcterms:W3CDTF">2014-02-09T19:05:46Z</dcterms:modified>
</cp:coreProperties>
</file>